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6C_26604078.xml" ContentType="application/vnd.ms-powerpoint.comments+xml"/>
  <Override PartName="/ppt/comments/modernComment_161_964B9C00.xml" ContentType="application/vnd.ms-powerpoint.comments+xml"/>
  <Override PartName="/ppt/comments/modernComment_162_5CC36A9D.xml" ContentType="application/vnd.ms-powerpoint.comments+xml"/>
  <Override PartName="/ppt/comments/modernComment_163_FAB30398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6B_1D887A14.xml" ContentType="application/vnd.ms-powerpoint.comments+xml"/>
  <Override PartName="/ppt/comments/modernComment_16A_2DC1CDFF.xml" ContentType="application/vnd.ms-powerpoint.comments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6"/>
  </p:notesMasterIdLst>
  <p:handoutMasterIdLst>
    <p:handoutMasterId r:id="rId17"/>
  </p:handoutMasterIdLst>
  <p:sldIdLst>
    <p:sldId id="350" r:id="rId5"/>
    <p:sldId id="356" r:id="rId6"/>
    <p:sldId id="352" r:id="rId7"/>
    <p:sldId id="361" r:id="rId8"/>
    <p:sldId id="364" r:id="rId9"/>
    <p:sldId id="353" r:id="rId10"/>
    <p:sldId id="354" r:id="rId11"/>
    <p:sldId id="355" r:id="rId12"/>
    <p:sldId id="363" r:id="rId13"/>
    <p:sldId id="362" r:id="rId14"/>
    <p:sldId id="34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302343-77A7-A3D0-3235-8F356D2E4F53}" name="Amit Sharma" initials="AS" userId="S::W0794488@myscc.ca::4cd59af8-123c-48c2-b6ad-82fffa209c7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7" d="100"/>
          <a:sy n="87" d="100"/>
        </p:scale>
        <p:origin x="26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omments/modernComment_161_964B9C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2CB13CD-0EA2-4315-8AA9-52F51A1D308F}" authorId="{72302343-77A7-A3D0-3235-8F356D2E4F53}" created="2023-04-17T00:59:43.870">
    <pc:sldMkLst xmlns:pc="http://schemas.microsoft.com/office/powerpoint/2013/main/command">
      <pc:docMk/>
      <pc:sldMk cId="2521537536" sldId="353"/>
    </pc:sldMkLst>
    <p188:txBody>
      <a:bodyPr/>
      <a:lstStyle/>
      <a:p>
        <a:r>
          <a:rPr lang="en-US"/>
          <a:t>Rajvi 1.5 mins</a:t>
        </a:r>
      </a:p>
    </p188:txBody>
  </p188:cm>
</p188:cmLst>
</file>

<file path=ppt/comments/modernComment_162_5CC36A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E960678-7725-4356-93A0-D6013B1FDC6B}" authorId="{72302343-77A7-A3D0-3235-8F356D2E4F53}" created="2023-04-17T00:59:58.370">
    <pc:sldMkLst xmlns:pc="http://schemas.microsoft.com/office/powerpoint/2013/main/command">
      <pc:docMk/>
      <pc:sldMk cId="1556310685" sldId="354"/>
    </pc:sldMkLst>
    <p188:txBody>
      <a:bodyPr/>
      <a:lstStyle/>
      <a:p>
        <a:r>
          <a:rPr lang="en-US"/>
          <a:t>Harshil - 2 mins</a:t>
        </a:r>
      </a:p>
    </p188:txBody>
  </p188:cm>
</p188:cmLst>
</file>

<file path=ppt/comments/modernComment_163_FAB3039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436190-0057-49E5-9508-91BE965C4C36}" authorId="{72302343-77A7-A3D0-3235-8F356D2E4F53}" created="2023-04-17T01:00:39.944">
    <pc:sldMkLst xmlns:pc="http://schemas.microsoft.com/office/powerpoint/2013/main/command">
      <pc:docMk/>
      <pc:sldMk cId="4206035864" sldId="355"/>
    </pc:sldMkLst>
    <p188:txBody>
      <a:bodyPr/>
      <a:lstStyle/>
      <a:p>
        <a:r>
          <a:rPr lang="en-US"/>
          <a:t>Amit/Suhail/Rajvi/Harshil/Jayraj  - 7/8Mins</a:t>
        </a:r>
      </a:p>
    </p188:txBody>
  </p188:cm>
  <p188:cm id="{085D5AF2-BD01-4A5A-8012-696CF39B5556}" authorId="{72302343-77A7-A3D0-3235-8F356D2E4F53}" created="2023-04-17T01:01:10.790">
    <pc:sldMkLst xmlns:pc="http://schemas.microsoft.com/office/powerpoint/2013/main/command">
      <pc:docMk/>
      <pc:sldMk cId="4206035864" sldId="355"/>
    </pc:sldMkLst>
    <p188:txBody>
      <a:bodyPr/>
      <a:lstStyle/>
      <a:p>
        <a:r>
          <a:rPr lang="en-US"/>
          <a:t>1 min per dashboard</a:t>
        </a:r>
      </a:p>
    </p188:txBody>
  </p188:cm>
  <p188:cm id="{E0CF0EBE-FD2E-40D1-B6B6-1FAD87AADFC7}" authorId="{72302343-77A7-A3D0-3235-8F356D2E4F53}" created="2023-04-17T01:01:23.058">
    <pc:sldMkLst xmlns:pc="http://schemas.microsoft.com/office/powerpoint/2013/main/command">
      <pc:docMk/>
      <pc:sldMk cId="4206035864" sldId="355"/>
    </pc:sldMkLst>
    <p188:txBody>
      <a:bodyPr/>
      <a:lstStyle/>
      <a:p>
        <a:r>
          <a:rPr lang="en-US"/>
          <a:t>2-3 mins - survey game</a:t>
        </a:r>
      </a:p>
    </p188:txBody>
  </p188:cm>
</p188:cmLst>
</file>

<file path=ppt/comments/modernComment_16A_2DC1CDF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89B6CF1-C310-4F78-B084-541584ACD363}" authorId="{72302343-77A7-A3D0-3235-8F356D2E4F53}" created="2023-04-17T01:02:09.349">
    <pc:sldMkLst xmlns:pc="http://schemas.microsoft.com/office/powerpoint/2013/main/command">
      <pc:docMk/>
      <pc:sldMk cId="767675903" sldId="362"/>
    </pc:sldMkLst>
    <p188:txBody>
      <a:bodyPr/>
      <a:lstStyle/>
      <a:p>
        <a:r>
          <a:rPr lang="en-US"/>
          <a:t>Amit Sharma - 1 mins</a:t>
        </a:r>
      </a:p>
    </p188:txBody>
  </p188:cm>
</p188:cmLst>
</file>

<file path=ppt/comments/modernComment_16B_1D887A1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1D16164-0621-4D12-A10A-9F2FF49D43D1}" authorId="{72302343-77A7-A3D0-3235-8F356D2E4F53}" created="2023-04-17T01:01:45.946">
    <pc:sldMkLst xmlns:pc="http://schemas.microsoft.com/office/powerpoint/2013/main/command">
      <pc:docMk/>
      <pc:sldMk cId="495483412" sldId="363"/>
    </pc:sldMkLst>
    <p188:txBody>
      <a:bodyPr/>
      <a:lstStyle/>
      <a:p>
        <a:r>
          <a:rPr lang="en-US"/>
          <a:t>Jayraj - 1 min</a:t>
        </a:r>
      </a:p>
    </p188:txBody>
  </p188:cm>
</p188:cmLst>
</file>

<file path=ppt/comments/modernComment_16C_266040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FD139A2-EDE2-43FD-AD84-AB313C7CB270}" authorId="{72302343-77A7-A3D0-3235-8F356D2E4F53}" created="2023-04-17T00:59:05.358">
    <pc:sldMkLst xmlns:pc="http://schemas.microsoft.com/office/powerpoint/2013/main/command">
      <pc:docMk/>
      <pc:sldMk cId="643842168" sldId="364"/>
    </pc:sldMkLst>
    <p188:txBody>
      <a:bodyPr/>
      <a:lstStyle/>
      <a:p>
        <a:r>
          <a:rPr lang="en-US"/>
          <a:t>Amit Sharma - 2 mins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908CA4-07B8-4440-9322-A91EAB5A824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CFB5FB-EC78-4A83-9217-0D597101A286}">
      <dgm:prSet phldrT="[Text]"/>
      <dgm:spPr/>
      <dgm:t>
        <a:bodyPr/>
        <a:lstStyle/>
        <a:p>
          <a:r>
            <a:rPr lang="en-CA" dirty="0"/>
            <a:t>Story 1</a:t>
          </a:r>
          <a:endParaRPr lang="en-US" dirty="0"/>
        </a:p>
      </dgm:t>
    </dgm:pt>
    <dgm:pt modelId="{120F8AFF-3FC8-4344-9610-194FE3FF53F3}" type="parTrans" cxnId="{B18282DA-758D-4588-B023-9CC738C61380}">
      <dgm:prSet/>
      <dgm:spPr/>
      <dgm:t>
        <a:bodyPr/>
        <a:lstStyle/>
        <a:p>
          <a:endParaRPr lang="en-US"/>
        </a:p>
      </dgm:t>
    </dgm:pt>
    <dgm:pt modelId="{E8E0806B-D83E-4D9B-AE7F-542AF6E13E1B}" type="sibTrans" cxnId="{B18282DA-758D-4588-B023-9CC738C61380}">
      <dgm:prSet/>
      <dgm:spPr/>
      <dgm:t>
        <a:bodyPr/>
        <a:lstStyle/>
        <a:p>
          <a:endParaRPr lang="en-US"/>
        </a:p>
      </dgm:t>
    </dgm:pt>
    <dgm:pt modelId="{CC09345C-142D-46B1-9379-81937560781E}">
      <dgm:prSet phldrT="[Text]"/>
      <dgm:spPr/>
      <dgm:t>
        <a:bodyPr/>
        <a:lstStyle/>
        <a:p>
          <a:r>
            <a:rPr lang="en-CA" dirty="0"/>
            <a:t>Story 2</a:t>
          </a:r>
          <a:endParaRPr lang="en-US" dirty="0"/>
        </a:p>
      </dgm:t>
    </dgm:pt>
    <dgm:pt modelId="{4B06057D-6D89-4455-8504-9BABC3E8911D}" type="parTrans" cxnId="{00E05D39-B32B-4E42-8931-770055931E57}">
      <dgm:prSet/>
      <dgm:spPr/>
      <dgm:t>
        <a:bodyPr/>
        <a:lstStyle/>
        <a:p>
          <a:endParaRPr lang="en-US"/>
        </a:p>
      </dgm:t>
    </dgm:pt>
    <dgm:pt modelId="{599CF2E6-C54C-4668-9689-41E932AE234E}" type="sibTrans" cxnId="{00E05D39-B32B-4E42-8931-770055931E57}">
      <dgm:prSet/>
      <dgm:spPr/>
      <dgm:t>
        <a:bodyPr/>
        <a:lstStyle/>
        <a:p>
          <a:endParaRPr lang="en-US"/>
        </a:p>
      </dgm:t>
    </dgm:pt>
    <dgm:pt modelId="{4A786F02-A5F8-4008-9222-74C7BB7841B8}">
      <dgm:prSet phldrT="[Text]"/>
      <dgm:spPr/>
      <dgm:t>
        <a:bodyPr/>
        <a:lstStyle/>
        <a:p>
          <a:r>
            <a:rPr lang="en-CA" dirty="0"/>
            <a:t>Story 3</a:t>
          </a:r>
          <a:endParaRPr lang="en-US" dirty="0"/>
        </a:p>
      </dgm:t>
    </dgm:pt>
    <dgm:pt modelId="{D7914857-0A4B-4382-8019-C567D7E5A25E}" type="parTrans" cxnId="{166687F5-DF56-4646-81E0-F83380CF1CA9}">
      <dgm:prSet/>
      <dgm:spPr/>
      <dgm:t>
        <a:bodyPr/>
        <a:lstStyle/>
        <a:p>
          <a:endParaRPr lang="en-US"/>
        </a:p>
      </dgm:t>
    </dgm:pt>
    <dgm:pt modelId="{6D2D7A65-8764-43D5-8158-B66783F01040}" type="sibTrans" cxnId="{166687F5-DF56-4646-81E0-F83380CF1CA9}">
      <dgm:prSet/>
      <dgm:spPr/>
      <dgm:t>
        <a:bodyPr/>
        <a:lstStyle/>
        <a:p>
          <a:endParaRPr lang="en-US"/>
        </a:p>
      </dgm:t>
    </dgm:pt>
    <dgm:pt modelId="{B022509F-8638-4125-B0E0-570CD2749064}">
      <dgm:prSet phldrT="[Text]"/>
      <dgm:spPr/>
      <dgm:t>
        <a:bodyPr/>
        <a:lstStyle/>
        <a:p>
          <a:r>
            <a:rPr lang="en-CA" dirty="0"/>
            <a:t>Story 4</a:t>
          </a:r>
          <a:endParaRPr lang="en-US" dirty="0"/>
        </a:p>
      </dgm:t>
    </dgm:pt>
    <dgm:pt modelId="{6F876BDF-2919-464C-8A6B-095280D7DE6C}" type="parTrans" cxnId="{48926D62-A5F2-4D7E-B484-6A32B91143C8}">
      <dgm:prSet/>
      <dgm:spPr/>
      <dgm:t>
        <a:bodyPr/>
        <a:lstStyle/>
        <a:p>
          <a:endParaRPr lang="en-US"/>
        </a:p>
      </dgm:t>
    </dgm:pt>
    <dgm:pt modelId="{C90FF7F5-5043-4059-B10F-189D29CACAC2}" type="sibTrans" cxnId="{48926D62-A5F2-4D7E-B484-6A32B91143C8}">
      <dgm:prSet/>
      <dgm:spPr/>
      <dgm:t>
        <a:bodyPr/>
        <a:lstStyle/>
        <a:p>
          <a:endParaRPr lang="en-US"/>
        </a:p>
      </dgm:t>
    </dgm:pt>
    <dgm:pt modelId="{425D1E57-1340-4ECE-9037-0C353C516551}">
      <dgm:prSet phldrT="[Text]"/>
      <dgm:spPr/>
      <dgm:t>
        <a:bodyPr/>
        <a:lstStyle/>
        <a:p>
          <a:r>
            <a:rPr lang="en-CA" dirty="0"/>
            <a:t>Story 5</a:t>
          </a:r>
          <a:endParaRPr lang="en-US" dirty="0"/>
        </a:p>
      </dgm:t>
    </dgm:pt>
    <dgm:pt modelId="{6272FF44-139E-4D8A-8AFE-7273C5202E9C}" type="parTrans" cxnId="{BC552083-A963-4EA9-9385-DBD243460CCC}">
      <dgm:prSet/>
      <dgm:spPr/>
      <dgm:t>
        <a:bodyPr/>
        <a:lstStyle/>
        <a:p>
          <a:endParaRPr lang="en-US"/>
        </a:p>
      </dgm:t>
    </dgm:pt>
    <dgm:pt modelId="{AF35A061-889A-4622-AD58-3F6D5140D304}" type="sibTrans" cxnId="{BC552083-A963-4EA9-9385-DBD243460CCC}">
      <dgm:prSet/>
      <dgm:spPr/>
      <dgm:t>
        <a:bodyPr/>
        <a:lstStyle/>
        <a:p>
          <a:endParaRPr lang="en-US"/>
        </a:p>
      </dgm:t>
    </dgm:pt>
    <dgm:pt modelId="{62DBDBAE-EDC2-4F90-9092-F4FEAE50FEFD}" type="pres">
      <dgm:prSet presAssocID="{8A908CA4-07B8-4440-9322-A91EAB5A8242}" presName="linear" presStyleCnt="0">
        <dgm:presLayoutVars>
          <dgm:dir/>
          <dgm:animLvl val="lvl"/>
          <dgm:resizeHandles val="exact"/>
        </dgm:presLayoutVars>
      </dgm:prSet>
      <dgm:spPr/>
    </dgm:pt>
    <dgm:pt modelId="{0478A2C3-0DE4-4158-A153-5936502BEB50}" type="pres">
      <dgm:prSet presAssocID="{B5CFB5FB-EC78-4A83-9217-0D597101A286}" presName="parentLin" presStyleCnt="0"/>
      <dgm:spPr/>
    </dgm:pt>
    <dgm:pt modelId="{7974AADD-2D72-4B22-A6A7-1B178E1EF364}" type="pres">
      <dgm:prSet presAssocID="{B5CFB5FB-EC78-4A83-9217-0D597101A286}" presName="parentLeftMargin" presStyleLbl="node1" presStyleIdx="0" presStyleCnt="5"/>
      <dgm:spPr/>
    </dgm:pt>
    <dgm:pt modelId="{6430DB55-1B03-4513-8CFF-A3AC1FC514FE}" type="pres">
      <dgm:prSet presAssocID="{B5CFB5FB-EC78-4A83-9217-0D597101A28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978195C-7D19-42F5-9F76-907F295CE386}" type="pres">
      <dgm:prSet presAssocID="{B5CFB5FB-EC78-4A83-9217-0D597101A286}" presName="negativeSpace" presStyleCnt="0"/>
      <dgm:spPr/>
    </dgm:pt>
    <dgm:pt modelId="{546F1EE2-363C-421E-993E-E28A0EEBF6AA}" type="pres">
      <dgm:prSet presAssocID="{B5CFB5FB-EC78-4A83-9217-0D597101A286}" presName="childText" presStyleLbl="conFgAcc1" presStyleIdx="0" presStyleCnt="5">
        <dgm:presLayoutVars>
          <dgm:bulletEnabled val="1"/>
        </dgm:presLayoutVars>
      </dgm:prSet>
      <dgm:spPr/>
    </dgm:pt>
    <dgm:pt modelId="{FD0EE2DE-DAF1-472A-9AFA-8E50751840B5}" type="pres">
      <dgm:prSet presAssocID="{E8E0806B-D83E-4D9B-AE7F-542AF6E13E1B}" presName="spaceBetweenRectangles" presStyleCnt="0"/>
      <dgm:spPr/>
    </dgm:pt>
    <dgm:pt modelId="{57377D56-19C6-4B2B-8689-57C6B94F3C4E}" type="pres">
      <dgm:prSet presAssocID="{CC09345C-142D-46B1-9379-81937560781E}" presName="parentLin" presStyleCnt="0"/>
      <dgm:spPr/>
    </dgm:pt>
    <dgm:pt modelId="{F7069DE1-13F2-41F3-95A1-34454C23DF19}" type="pres">
      <dgm:prSet presAssocID="{CC09345C-142D-46B1-9379-81937560781E}" presName="parentLeftMargin" presStyleLbl="node1" presStyleIdx="0" presStyleCnt="5"/>
      <dgm:spPr/>
    </dgm:pt>
    <dgm:pt modelId="{B8968341-17C5-4C67-AE6C-D32BE81DD3CD}" type="pres">
      <dgm:prSet presAssocID="{CC09345C-142D-46B1-9379-81937560781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337F91C-C1D6-45E8-BA40-D9610EF79846}" type="pres">
      <dgm:prSet presAssocID="{CC09345C-142D-46B1-9379-81937560781E}" presName="negativeSpace" presStyleCnt="0"/>
      <dgm:spPr/>
    </dgm:pt>
    <dgm:pt modelId="{3BC1C590-FA1F-4782-BF23-A09DCE716566}" type="pres">
      <dgm:prSet presAssocID="{CC09345C-142D-46B1-9379-81937560781E}" presName="childText" presStyleLbl="conFgAcc1" presStyleIdx="1" presStyleCnt="5">
        <dgm:presLayoutVars>
          <dgm:bulletEnabled val="1"/>
        </dgm:presLayoutVars>
      </dgm:prSet>
      <dgm:spPr/>
    </dgm:pt>
    <dgm:pt modelId="{FA2AA25B-C8E3-4F6D-8CA9-2DC6E4C6EAAB}" type="pres">
      <dgm:prSet presAssocID="{599CF2E6-C54C-4668-9689-41E932AE234E}" presName="spaceBetweenRectangles" presStyleCnt="0"/>
      <dgm:spPr/>
    </dgm:pt>
    <dgm:pt modelId="{9D70D432-0E99-4DF2-ADDA-7914E0988EE9}" type="pres">
      <dgm:prSet presAssocID="{4A786F02-A5F8-4008-9222-74C7BB7841B8}" presName="parentLin" presStyleCnt="0"/>
      <dgm:spPr/>
    </dgm:pt>
    <dgm:pt modelId="{F878DAE8-8A2D-4C9A-8819-6D3F862BCE5E}" type="pres">
      <dgm:prSet presAssocID="{4A786F02-A5F8-4008-9222-74C7BB7841B8}" presName="parentLeftMargin" presStyleLbl="node1" presStyleIdx="1" presStyleCnt="5"/>
      <dgm:spPr/>
    </dgm:pt>
    <dgm:pt modelId="{B74995FD-6555-49C3-9217-8D6ED36C5390}" type="pres">
      <dgm:prSet presAssocID="{4A786F02-A5F8-4008-9222-74C7BB7841B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4167865-2206-4B0D-95A1-AB62AC8C8A8A}" type="pres">
      <dgm:prSet presAssocID="{4A786F02-A5F8-4008-9222-74C7BB7841B8}" presName="negativeSpace" presStyleCnt="0"/>
      <dgm:spPr/>
    </dgm:pt>
    <dgm:pt modelId="{8223728D-757E-4079-884A-FA3021A536CD}" type="pres">
      <dgm:prSet presAssocID="{4A786F02-A5F8-4008-9222-74C7BB7841B8}" presName="childText" presStyleLbl="conFgAcc1" presStyleIdx="2" presStyleCnt="5">
        <dgm:presLayoutVars>
          <dgm:bulletEnabled val="1"/>
        </dgm:presLayoutVars>
      </dgm:prSet>
      <dgm:spPr/>
    </dgm:pt>
    <dgm:pt modelId="{9EC86D6A-CD1D-486B-9E1D-0DC9D551EBAE}" type="pres">
      <dgm:prSet presAssocID="{6D2D7A65-8764-43D5-8158-B66783F01040}" presName="spaceBetweenRectangles" presStyleCnt="0"/>
      <dgm:spPr/>
    </dgm:pt>
    <dgm:pt modelId="{BBCDDD80-921E-4611-9EB0-F884745FE3A1}" type="pres">
      <dgm:prSet presAssocID="{B022509F-8638-4125-B0E0-570CD2749064}" presName="parentLin" presStyleCnt="0"/>
      <dgm:spPr/>
    </dgm:pt>
    <dgm:pt modelId="{BE590BAF-2B6D-42C7-B04B-330ABCD50DE6}" type="pres">
      <dgm:prSet presAssocID="{B022509F-8638-4125-B0E0-570CD2749064}" presName="parentLeftMargin" presStyleLbl="node1" presStyleIdx="2" presStyleCnt="5"/>
      <dgm:spPr/>
    </dgm:pt>
    <dgm:pt modelId="{6438B9CF-CFDE-4BEC-9CA4-0B7E807CD7AE}" type="pres">
      <dgm:prSet presAssocID="{B022509F-8638-4125-B0E0-570CD274906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9F35982-7EF0-4D8B-B15E-0EEB6F045A93}" type="pres">
      <dgm:prSet presAssocID="{B022509F-8638-4125-B0E0-570CD2749064}" presName="negativeSpace" presStyleCnt="0"/>
      <dgm:spPr/>
    </dgm:pt>
    <dgm:pt modelId="{4D374343-F15D-4001-A9FB-E3F5A6C1AE82}" type="pres">
      <dgm:prSet presAssocID="{B022509F-8638-4125-B0E0-570CD2749064}" presName="childText" presStyleLbl="conFgAcc1" presStyleIdx="3" presStyleCnt="5">
        <dgm:presLayoutVars>
          <dgm:bulletEnabled val="1"/>
        </dgm:presLayoutVars>
      </dgm:prSet>
      <dgm:spPr/>
    </dgm:pt>
    <dgm:pt modelId="{8105159A-F6CE-41AD-A935-88349229EA67}" type="pres">
      <dgm:prSet presAssocID="{C90FF7F5-5043-4059-B10F-189D29CACAC2}" presName="spaceBetweenRectangles" presStyleCnt="0"/>
      <dgm:spPr/>
    </dgm:pt>
    <dgm:pt modelId="{E176B218-9F7D-4A42-BD0C-C0E302922777}" type="pres">
      <dgm:prSet presAssocID="{425D1E57-1340-4ECE-9037-0C353C516551}" presName="parentLin" presStyleCnt="0"/>
      <dgm:spPr/>
    </dgm:pt>
    <dgm:pt modelId="{78620974-AE7B-40A1-AFE0-64ECDF46E17E}" type="pres">
      <dgm:prSet presAssocID="{425D1E57-1340-4ECE-9037-0C353C516551}" presName="parentLeftMargin" presStyleLbl="node1" presStyleIdx="3" presStyleCnt="5"/>
      <dgm:spPr/>
    </dgm:pt>
    <dgm:pt modelId="{56B926CA-05DF-4782-AEC1-D21D5E2DAE87}" type="pres">
      <dgm:prSet presAssocID="{425D1E57-1340-4ECE-9037-0C353C516551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A842392D-BE6B-47E0-BFBD-06CEC6ABA9D5}" type="pres">
      <dgm:prSet presAssocID="{425D1E57-1340-4ECE-9037-0C353C516551}" presName="negativeSpace" presStyleCnt="0"/>
      <dgm:spPr/>
    </dgm:pt>
    <dgm:pt modelId="{D3882347-6B1F-4D6E-80D4-2F5678B7B695}" type="pres">
      <dgm:prSet presAssocID="{425D1E57-1340-4ECE-9037-0C353C516551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A571FB34-11C4-4312-95EE-0D8545089031}" type="presOf" srcId="{4A786F02-A5F8-4008-9222-74C7BB7841B8}" destId="{F878DAE8-8A2D-4C9A-8819-6D3F862BCE5E}" srcOrd="0" destOrd="0" presId="urn:microsoft.com/office/officeart/2005/8/layout/list1"/>
    <dgm:cxn modelId="{00E05D39-B32B-4E42-8931-770055931E57}" srcId="{8A908CA4-07B8-4440-9322-A91EAB5A8242}" destId="{CC09345C-142D-46B1-9379-81937560781E}" srcOrd="1" destOrd="0" parTransId="{4B06057D-6D89-4455-8504-9BABC3E8911D}" sibTransId="{599CF2E6-C54C-4668-9689-41E932AE234E}"/>
    <dgm:cxn modelId="{48926D62-A5F2-4D7E-B484-6A32B91143C8}" srcId="{8A908CA4-07B8-4440-9322-A91EAB5A8242}" destId="{B022509F-8638-4125-B0E0-570CD2749064}" srcOrd="3" destOrd="0" parTransId="{6F876BDF-2919-464C-8A6B-095280D7DE6C}" sibTransId="{C90FF7F5-5043-4059-B10F-189D29CACAC2}"/>
    <dgm:cxn modelId="{C85A5675-E39B-4FF6-B4E9-84EA5DFFA2BB}" type="presOf" srcId="{B022509F-8638-4125-B0E0-570CD2749064}" destId="{6438B9CF-CFDE-4BEC-9CA4-0B7E807CD7AE}" srcOrd="1" destOrd="0" presId="urn:microsoft.com/office/officeart/2005/8/layout/list1"/>
    <dgm:cxn modelId="{B077B659-3506-40A3-BE80-FDE62FACA7FD}" type="presOf" srcId="{4A786F02-A5F8-4008-9222-74C7BB7841B8}" destId="{B74995FD-6555-49C3-9217-8D6ED36C5390}" srcOrd="1" destOrd="0" presId="urn:microsoft.com/office/officeart/2005/8/layout/list1"/>
    <dgm:cxn modelId="{BC552083-A963-4EA9-9385-DBD243460CCC}" srcId="{8A908CA4-07B8-4440-9322-A91EAB5A8242}" destId="{425D1E57-1340-4ECE-9037-0C353C516551}" srcOrd="4" destOrd="0" parTransId="{6272FF44-139E-4D8A-8AFE-7273C5202E9C}" sibTransId="{AF35A061-889A-4622-AD58-3F6D5140D304}"/>
    <dgm:cxn modelId="{7A7E3A84-DFC9-427B-81AA-5BC234B03722}" type="presOf" srcId="{425D1E57-1340-4ECE-9037-0C353C516551}" destId="{56B926CA-05DF-4782-AEC1-D21D5E2DAE87}" srcOrd="1" destOrd="0" presId="urn:microsoft.com/office/officeart/2005/8/layout/list1"/>
    <dgm:cxn modelId="{262A0A85-01F0-4D8D-956A-84E6713BA8EE}" type="presOf" srcId="{B022509F-8638-4125-B0E0-570CD2749064}" destId="{BE590BAF-2B6D-42C7-B04B-330ABCD50DE6}" srcOrd="0" destOrd="0" presId="urn:microsoft.com/office/officeart/2005/8/layout/list1"/>
    <dgm:cxn modelId="{97F033A9-CA3B-47DB-B40A-7805A9BFA1F0}" type="presOf" srcId="{B5CFB5FB-EC78-4A83-9217-0D597101A286}" destId="{7974AADD-2D72-4B22-A6A7-1B178E1EF364}" srcOrd="0" destOrd="0" presId="urn:microsoft.com/office/officeart/2005/8/layout/list1"/>
    <dgm:cxn modelId="{BAAC5FBF-DD8F-44BB-82B5-70DFEF8F5981}" type="presOf" srcId="{CC09345C-142D-46B1-9379-81937560781E}" destId="{B8968341-17C5-4C67-AE6C-D32BE81DD3CD}" srcOrd="1" destOrd="0" presId="urn:microsoft.com/office/officeart/2005/8/layout/list1"/>
    <dgm:cxn modelId="{96086BBF-3A5E-420F-83DD-482F6DFF4921}" type="presOf" srcId="{B5CFB5FB-EC78-4A83-9217-0D597101A286}" destId="{6430DB55-1B03-4513-8CFF-A3AC1FC514FE}" srcOrd="1" destOrd="0" presId="urn:microsoft.com/office/officeart/2005/8/layout/list1"/>
    <dgm:cxn modelId="{E9C325CD-F146-450E-8D21-B6B7EA2A7DC2}" type="presOf" srcId="{8A908CA4-07B8-4440-9322-A91EAB5A8242}" destId="{62DBDBAE-EDC2-4F90-9092-F4FEAE50FEFD}" srcOrd="0" destOrd="0" presId="urn:microsoft.com/office/officeart/2005/8/layout/list1"/>
    <dgm:cxn modelId="{B18282DA-758D-4588-B023-9CC738C61380}" srcId="{8A908CA4-07B8-4440-9322-A91EAB5A8242}" destId="{B5CFB5FB-EC78-4A83-9217-0D597101A286}" srcOrd="0" destOrd="0" parTransId="{120F8AFF-3FC8-4344-9610-194FE3FF53F3}" sibTransId="{E8E0806B-D83E-4D9B-AE7F-542AF6E13E1B}"/>
    <dgm:cxn modelId="{56CB74EF-F48B-404C-B94E-543725892656}" type="presOf" srcId="{425D1E57-1340-4ECE-9037-0C353C516551}" destId="{78620974-AE7B-40A1-AFE0-64ECDF46E17E}" srcOrd="0" destOrd="0" presId="urn:microsoft.com/office/officeart/2005/8/layout/list1"/>
    <dgm:cxn modelId="{166687F5-DF56-4646-81E0-F83380CF1CA9}" srcId="{8A908CA4-07B8-4440-9322-A91EAB5A8242}" destId="{4A786F02-A5F8-4008-9222-74C7BB7841B8}" srcOrd="2" destOrd="0" parTransId="{D7914857-0A4B-4382-8019-C567D7E5A25E}" sibTransId="{6D2D7A65-8764-43D5-8158-B66783F01040}"/>
    <dgm:cxn modelId="{4C6C61F6-19E0-45EA-A386-BFEE9EB5431A}" type="presOf" srcId="{CC09345C-142D-46B1-9379-81937560781E}" destId="{F7069DE1-13F2-41F3-95A1-34454C23DF19}" srcOrd="0" destOrd="0" presId="urn:microsoft.com/office/officeart/2005/8/layout/list1"/>
    <dgm:cxn modelId="{2090685E-BE21-441C-AE1B-793BB33060D8}" type="presParOf" srcId="{62DBDBAE-EDC2-4F90-9092-F4FEAE50FEFD}" destId="{0478A2C3-0DE4-4158-A153-5936502BEB50}" srcOrd="0" destOrd="0" presId="urn:microsoft.com/office/officeart/2005/8/layout/list1"/>
    <dgm:cxn modelId="{7880A575-BAB0-4B97-BD1C-B23348B85D4D}" type="presParOf" srcId="{0478A2C3-0DE4-4158-A153-5936502BEB50}" destId="{7974AADD-2D72-4B22-A6A7-1B178E1EF364}" srcOrd="0" destOrd="0" presId="urn:microsoft.com/office/officeart/2005/8/layout/list1"/>
    <dgm:cxn modelId="{0E5E1575-2494-471D-96FB-326A5872119B}" type="presParOf" srcId="{0478A2C3-0DE4-4158-A153-5936502BEB50}" destId="{6430DB55-1B03-4513-8CFF-A3AC1FC514FE}" srcOrd="1" destOrd="0" presId="urn:microsoft.com/office/officeart/2005/8/layout/list1"/>
    <dgm:cxn modelId="{78999F9C-487D-43E6-9BA3-64B4EBABB532}" type="presParOf" srcId="{62DBDBAE-EDC2-4F90-9092-F4FEAE50FEFD}" destId="{D978195C-7D19-42F5-9F76-907F295CE386}" srcOrd="1" destOrd="0" presId="urn:microsoft.com/office/officeart/2005/8/layout/list1"/>
    <dgm:cxn modelId="{032299B3-1B32-482B-B8AD-EBB7DFF16B1A}" type="presParOf" srcId="{62DBDBAE-EDC2-4F90-9092-F4FEAE50FEFD}" destId="{546F1EE2-363C-421E-993E-E28A0EEBF6AA}" srcOrd="2" destOrd="0" presId="urn:microsoft.com/office/officeart/2005/8/layout/list1"/>
    <dgm:cxn modelId="{64B825A1-41F1-4C1E-98BA-7F8D7EAA2764}" type="presParOf" srcId="{62DBDBAE-EDC2-4F90-9092-F4FEAE50FEFD}" destId="{FD0EE2DE-DAF1-472A-9AFA-8E50751840B5}" srcOrd="3" destOrd="0" presId="urn:microsoft.com/office/officeart/2005/8/layout/list1"/>
    <dgm:cxn modelId="{3FD009C5-A46D-4415-A72C-A1C64DF19184}" type="presParOf" srcId="{62DBDBAE-EDC2-4F90-9092-F4FEAE50FEFD}" destId="{57377D56-19C6-4B2B-8689-57C6B94F3C4E}" srcOrd="4" destOrd="0" presId="urn:microsoft.com/office/officeart/2005/8/layout/list1"/>
    <dgm:cxn modelId="{FF5C4499-E36B-40B2-8602-0873AE768CA1}" type="presParOf" srcId="{57377D56-19C6-4B2B-8689-57C6B94F3C4E}" destId="{F7069DE1-13F2-41F3-95A1-34454C23DF19}" srcOrd="0" destOrd="0" presId="urn:microsoft.com/office/officeart/2005/8/layout/list1"/>
    <dgm:cxn modelId="{4203C9F3-EC6C-4E93-99DF-7DA9B3832DAA}" type="presParOf" srcId="{57377D56-19C6-4B2B-8689-57C6B94F3C4E}" destId="{B8968341-17C5-4C67-AE6C-D32BE81DD3CD}" srcOrd="1" destOrd="0" presId="urn:microsoft.com/office/officeart/2005/8/layout/list1"/>
    <dgm:cxn modelId="{1040AD5C-9666-4330-9492-1481B0791803}" type="presParOf" srcId="{62DBDBAE-EDC2-4F90-9092-F4FEAE50FEFD}" destId="{7337F91C-C1D6-45E8-BA40-D9610EF79846}" srcOrd="5" destOrd="0" presId="urn:microsoft.com/office/officeart/2005/8/layout/list1"/>
    <dgm:cxn modelId="{F47BFD31-F12F-4458-86A5-D476E154C696}" type="presParOf" srcId="{62DBDBAE-EDC2-4F90-9092-F4FEAE50FEFD}" destId="{3BC1C590-FA1F-4782-BF23-A09DCE716566}" srcOrd="6" destOrd="0" presId="urn:microsoft.com/office/officeart/2005/8/layout/list1"/>
    <dgm:cxn modelId="{6DBCFD08-9758-4FF1-93E7-EDF7F0AB40E1}" type="presParOf" srcId="{62DBDBAE-EDC2-4F90-9092-F4FEAE50FEFD}" destId="{FA2AA25B-C8E3-4F6D-8CA9-2DC6E4C6EAAB}" srcOrd="7" destOrd="0" presId="urn:microsoft.com/office/officeart/2005/8/layout/list1"/>
    <dgm:cxn modelId="{3BEB70F2-620D-4921-85F5-E427323B10C9}" type="presParOf" srcId="{62DBDBAE-EDC2-4F90-9092-F4FEAE50FEFD}" destId="{9D70D432-0E99-4DF2-ADDA-7914E0988EE9}" srcOrd="8" destOrd="0" presId="urn:microsoft.com/office/officeart/2005/8/layout/list1"/>
    <dgm:cxn modelId="{A2BECBF6-A473-4803-9006-4990F7AC459A}" type="presParOf" srcId="{9D70D432-0E99-4DF2-ADDA-7914E0988EE9}" destId="{F878DAE8-8A2D-4C9A-8819-6D3F862BCE5E}" srcOrd="0" destOrd="0" presId="urn:microsoft.com/office/officeart/2005/8/layout/list1"/>
    <dgm:cxn modelId="{4829B028-EF74-4BD8-BF45-A0EF7B76A575}" type="presParOf" srcId="{9D70D432-0E99-4DF2-ADDA-7914E0988EE9}" destId="{B74995FD-6555-49C3-9217-8D6ED36C5390}" srcOrd="1" destOrd="0" presId="urn:microsoft.com/office/officeart/2005/8/layout/list1"/>
    <dgm:cxn modelId="{E7797695-A6FF-46D9-B158-A8500CAFA565}" type="presParOf" srcId="{62DBDBAE-EDC2-4F90-9092-F4FEAE50FEFD}" destId="{24167865-2206-4B0D-95A1-AB62AC8C8A8A}" srcOrd="9" destOrd="0" presId="urn:microsoft.com/office/officeart/2005/8/layout/list1"/>
    <dgm:cxn modelId="{F89D3CE2-EBBF-4483-9B84-C3C51ECC5339}" type="presParOf" srcId="{62DBDBAE-EDC2-4F90-9092-F4FEAE50FEFD}" destId="{8223728D-757E-4079-884A-FA3021A536CD}" srcOrd="10" destOrd="0" presId="urn:microsoft.com/office/officeart/2005/8/layout/list1"/>
    <dgm:cxn modelId="{787B5C6E-36A0-4E5F-94BA-7F4AE8D01A7A}" type="presParOf" srcId="{62DBDBAE-EDC2-4F90-9092-F4FEAE50FEFD}" destId="{9EC86D6A-CD1D-486B-9E1D-0DC9D551EBAE}" srcOrd="11" destOrd="0" presId="urn:microsoft.com/office/officeart/2005/8/layout/list1"/>
    <dgm:cxn modelId="{2A47C65B-5C66-4815-B59F-4987B615C465}" type="presParOf" srcId="{62DBDBAE-EDC2-4F90-9092-F4FEAE50FEFD}" destId="{BBCDDD80-921E-4611-9EB0-F884745FE3A1}" srcOrd="12" destOrd="0" presId="urn:microsoft.com/office/officeart/2005/8/layout/list1"/>
    <dgm:cxn modelId="{0B701BF8-D300-48BC-80B4-DE674052BA73}" type="presParOf" srcId="{BBCDDD80-921E-4611-9EB0-F884745FE3A1}" destId="{BE590BAF-2B6D-42C7-B04B-330ABCD50DE6}" srcOrd="0" destOrd="0" presId="urn:microsoft.com/office/officeart/2005/8/layout/list1"/>
    <dgm:cxn modelId="{F379DEAA-9C59-4C27-A412-39563979B585}" type="presParOf" srcId="{BBCDDD80-921E-4611-9EB0-F884745FE3A1}" destId="{6438B9CF-CFDE-4BEC-9CA4-0B7E807CD7AE}" srcOrd="1" destOrd="0" presId="urn:microsoft.com/office/officeart/2005/8/layout/list1"/>
    <dgm:cxn modelId="{B6A5E8A6-6EDE-4716-AE7D-74A40CD15A26}" type="presParOf" srcId="{62DBDBAE-EDC2-4F90-9092-F4FEAE50FEFD}" destId="{29F35982-7EF0-4D8B-B15E-0EEB6F045A93}" srcOrd="13" destOrd="0" presId="urn:microsoft.com/office/officeart/2005/8/layout/list1"/>
    <dgm:cxn modelId="{18E935B6-415B-404A-A169-4C7994EC76FC}" type="presParOf" srcId="{62DBDBAE-EDC2-4F90-9092-F4FEAE50FEFD}" destId="{4D374343-F15D-4001-A9FB-E3F5A6C1AE82}" srcOrd="14" destOrd="0" presId="urn:microsoft.com/office/officeart/2005/8/layout/list1"/>
    <dgm:cxn modelId="{949F6D1C-37A2-4442-8538-C4A922532B10}" type="presParOf" srcId="{62DBDBAE-EDC2-4F90-9092-F4FEAE50FEFD}" destId="{8105159A-F6CE-41AD-A935-88349229EA67}" srcOrd="15" destOrd="0" presId="urn:microsoft.com/office/officeart/2005/8/layout/list1"/>
    <dgm:cxn modelId="{458AC3B0-F6BF-45D7-BD20-B2CBA19CA2B8}" type="presParOf" srcId="{62DBDBAE-EDC2-4F90-9092-F4FEAE50FEFD}" destId="{E176B218-9F7D-4A42-BD0C-C0E302922777}" srcOrd="16" destOrd="0" presId="urn:microsoft.com/office/officeart/2005/8/layout/list1"/>
    <dgm:cxn modelId="{1CF6BCF4-5E21-404D-8F4F-B391EA3DAC49}" type="presParOf" srcId="{E176B218-9F7D-4A42-BD0C-C0E302922777}" destId="{78620974-AE7B-40A1-AFE0-64ECDF46E17E}" srcOrd="0" destOrd="0" presId="urn:microsoft.com/office/officeart/2005/8/layout/list1"/>
    <dgm:cxn modelId="{44950260-C117-4FBB-8E6B-434962C1CE7A}" type="presParOf" srcId="{E176B218-9F7D-4A42-BD0C-C0E302922777}" destId="{56B926CA-05DF-4782-AEC1-D21D5E2DAE87}" srcOrd="1" destOrd="0" presId="urn:microsoft.com/office/officeart/2005/8/layout/list1"/>
    <dgm:cxn modelId="{47822C3C-7216-4D58-84E1-2EC614BF03C0}" type="presParOf" srcId="{62DBDBAE-EDC2-4F90-9092-F4FEAE50FEFD}" destId="{A842392D-BE6B-47E0-BFBD-06CEC6ABA9D5}" srcOrd="17" destOrd="0" presId="urn:microsoft.com/office/officeart/2005/8/layout/list1"/>
    <dgm:cxn modelId="{32819810-EAB9-4744-B957-A026FF53F7A8}" type="presParOf" srcId="{62DBDBAE-EDC2-4F90-9092-F4FEAE50FEFD}" destId="{D3882347-6B1F-4D6E-80D4-2F5678B7B695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F1EE2-363C-421E-993E-E28A0EEBF6AA}">
      <dsp:nvSpPr>
        <dsp:cNvPr id="0" name=""/>
        <dsp:cNvSpPr/>
      </dsp:nvSpPr>
      <dsp:spPr>
        <a:xfrm>
          <a:off x="0" y="249862"/>
          <a:ext cx="2621420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0DB55-1B03-4513-8CFF-A3AC1FC514FE}">
      <dsp:nvSpPr>
        <dsp:cNvPr id="0" name=""/>
        <dsp:cNvSpPr/>
      </dsp:nvSpPr>
      <dsp:spPr>
        <a:xfrm>
          <a:off x="131071" y="102262"/>
          <a:ext cx="183499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58" tIns="0" rIns="69358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kern="1200" dirty="0"/>
            <a:t>Story 1</a:t>
          </a:r>
          <a:endParaRPr lang="en-US" sz="1000" kern="1200" dirty="0"/>
        </a:p>
      </dsp:txBody>
      <dsp:txXfrm>
        <a:off x="145481" y="116672"/>
        <a:ext cx="1806174" cy="266380"/>
      </dsp:txXfrm>
    </dsp:sp>
    <dsp:sp modelId="{3BC1C590-FA1F-4782-BF23-A09DCE716566}">
      <dsp:nvSpPr>
        <dsp:cNvPr id="0" name=""/>
        <dsp:cNvSpPr/>
      </dsp:nvSpPr>
      <dsp:spPr>
        <a:xfrm>
          <a:off x="0" y="703462"/>
          <a:ext cx="2621420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68341-17C5-4C67-AE6C-D32BE81DD3CD}">
      <dsp:nvSpPr>
        <dsp:cNvPr id="0" name=""/>
        <dsp:cNvSpPr/>
      </dsp:nvSpPr>
      <dsp:spPr>
        <a:xfrm>
          <a:off x="131071" y="555862"/>
          <a:ext cx="183499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58" tIns="0" rIns="69358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kern="1200" dirty="0"/>
            <a:t>Story 2</a:t>
          </a:r>
          <a:endParaRPr lang="en-US" sz="1000" kern="1200" dirty="0"/>
        </a:p>
      </dsp:txBody>
      <dsp:txXfrm>
        <a:off x="145481" y="570272"/>
        <a:ext cx="1806174" cy="266380"/>
      </dsp:txXfrm>
    </dsp:sp>
    <dsp:sp modelId="{8223728D-757E-4079-884A-FA3021A536CD}">
      <dsp:nvSpPr>
        <dsp:cNvPr id="0" name=""/>
        <dsp:cNvSpPr/>
      </dsp:nvSpPr>
      <dsp:spPr>
        <a:xfrm>
          <a:off x="0" y="1157062"/>
          <a:ext cx="2621420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4995FD-6555-49C3-9217-8D6ED36C5390}">
      <dsp:nvSpPr>
        <dsp:cNvPr id="0" name=""/>
        <dsp:cNvSpPr/>
      </dsp:nvSpPr>
      <dsp:spPr>
        <a:xfrm>
          <a:off x="131071" y="1009462"/>
          <a:ext cx="183499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58" tIns="0" rIns="69358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kern="1200" dirty="0"/>
            <a:t>Story 3</a:t>
          </a:r>
          <a:endParaRPr lang="en-US" sz="1000" kern="1200" dirty="0"/>
        </a:p>
      </dsp:txBody>
      <dsp:txXfrm>
        <a:off x="145481" y="1023872"/>
        <a:ext cx="1806174" cy="266380"/>
      </dsp:txXfrm>
    </dsp:sp>
    <dsp:sp modelId="{4D374343-F15D-4001-A9FB-E3F5A6C1AE82}">
      <dsp:nvSpPr>
        <dsp:cNvPr id="0" name=""/>
        <dsp:cNvSpPr/>
      </dsp:nvSpPr>
      <dsp:spPr>
        <a:xfrm>
          <a:off x="0" y="1610662"/>
          <a:ext cx="2621420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8B9CF-CFDE-4BEC-9CA4-0B7E807CD7AE}">
      <dsp:nvSpPr>
        <dsp:cNvPr id="0" name=""/>
        <dsp:cNvSpPr/>
      </dsp:nvSpPr>
      <dsp:spPr>
        <a:xfrm>
          <a:off x="131071" y="1463062"/>
          <a:ext cx="183499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58" tIns="0" rIns="69358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kern="1200" dirty="0"/>
            <a:t>Story 4</a:t>
          </a:r>
          <a:endParaRPr lang="en-US" sz="1000" kern="1200" dirty="0"/>
        </a:p>
      </dsp:txBody>
      <dsp:txXfrm>
        <a:off x="145481" y="1477472"/>
        <a:ext cx="1806174" cy="266380"/>
      </dsp:txXfrm>
    </dsp:sp>
    <dsp:sp modelId="{D3882347-6B1F-4D6E-80D4-2F5678B7B695}">
      <dsp:nvSpPr>
        <dsp:cNvPr id="0" name=""/>
        <dsp:cNvSpPr/>
      </dsp:nvSpPr>
      <dsp:spPr>
        <a:xfrm>
          <a:off x="0" y="2064262"/>
          <a:ext cx="2621420" cy="25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B926CA-05DF-4782-AEC1-D21D5E2DAE87}">
      <dsp:nvSpPr>
        <dsp:cNvPr id="0" name=""/>
        <dsp:cNvSpPr/>
      </dsp:nvSpPr>
      <dsp:spPr>
        <a:xfrm>
          <a:off x="131071" y="1916662"/>
          <a:ext cx="1834994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58" tIns="0" rIns="69358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kern="1200" dirty="0"/>
            <a:t>Story 5</a:t>
          </a:r>
          <a:endParaRPr lang="en-US" sz="1000" kern="1200" dirty="0"/>
        </a:p>
      </dsp:txBody>
      <dsp:txXfrm>
        <a:off x="145481" y="1931072"/>
        <a:ext cx="1806174" cy="2663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17,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April 17, 2023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6A_2DC1CDFF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6C_2660407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microsoft.com/office/2018/10/relationships/comments" Target="../comments/modernComment_161_964B9C0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afanporsaber.com/redune-denuncia-el-intento-de-acallar-su-voz-critica-contra-la-bioneuroemocion/google-drive-logo" TargetMode="External"/><Relationship Id="rId13" Type="http://schemas.openxmlformats.org/officeDocument/2006/relationships/image" Target="../media/image19.png"/><Relationship Id="rId18" Type="http://schemas.openxmlformats.org/officeDocument/2006/relationships/hyperlink" Target="https://kharshit.github.io/blog/2018/04/27/how-deep-should-neual-nets-be" TargetMode="External"/><Relationship Id="rId26" Type="http://schemas.openxmlformats.org/officeDocument/2006/relationships/image" Target="../media/image26.jpg"/><Relationship Id="rId3" Type="http://schemas.openxmlformats.org/officeDocument/2006/relationships/image" Target="../media/image14.png"/><Relationship Id="rId21" Type="http://schemas.openxmlformats.org/officeDocument/2006/relationships/image" Target="../media/image22.png"/><Relationship Id="rId7" Type="http://schemas.openxmlformats.org/officeDocument/2006/relationships/image" Target="../media/image16.jpg"/><Relationship Id="rId12" Type="http://schemas.openxmlformats.org/officeDocument/2006/relationships/hyperlink" Target="https://ayc-data.com/data_engineering/2020/02/06/serverless-data-pipelines.html" TargetMode="External"/><Relationship Id="rId17" Type="http://schemas.openxmlformats.org/officeDocument/2006/relationships/image" Target="../media/image21.png"/><Relationship Id="rId25" Type="http://schemas.openxmlformats.org/officeDocument/2006/relationships/image" Target="../media/image25.png"/><Relationship Id="rId2" Type="http://schemas.microsoft.com/office/2018/10/relationships/comments" Target="../comments/modernComment_162_5CC36A9D.xml"/><Relationship Id="rId16" Type="http://schemas.openxmlformats.org/officeDocument/2006/relationships/hyperlink" Target="https://www.flickr.com/photos/141573413@N04/41425693524" TargetMode="External"/><Relationship Id="rId20" Type="http://schemas.openxmlformats.org/officeDocument/2006/relationships/hyperlink" Target="https://github.com/JayrajRadadiya/Capstone-Projec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Google_Forms" TargetMode="External"/><Relationship Id="rId11" Type="http://schemas.openxmlformats.org/officeDocument/2006/relationships/image" Target="../media/image18.png"/><Relationship Id="rId24" Type="http://schemas.openxmlformats.org/officeDocument/2006/relationships/image" Target="../media/image24.jpeg"/><Relationship Id="rId5" Type="http://schemas.openxmlformats.org/officeDocument/2006/relationships/image" Target="../media/image15.png"/><Relationship Id="rId15" Type="http://schemas.openxmlformats.org/officeDocument/2006/relationships/image" Target="../media/image20.jpg"/><Relationship Id="rId23" Type="http://schemas.openxmlformats.org/officeDocument/2006/relationships/image" Target="../media/image23.jpeg"/><Relationship Id="rId10" Type="http://schemas.openxmlformats.org/officeDocument/2006/relationships/hyperlink" Target="https://randlow.github.io/posts/machine-learning/hybrid-colab/" TargetMode="External"/><Relationship Id="rId19" Type="http://schemas.openxmlformats.org/officeDocument/2006/relationships/image" Target="../media/image4.png"/><Relationship Id="rId4" Type="http://schemas.openxmlformats.org/officeDocument/2006/relationships/hyperlink" Target="https://maken.wikiwijs.nl/154428/Microsoft_Forms" TargetMode="External"/><Relationship Id="rId9" Type="http://schemas.openxmlformats.org/officeDocument/2006/relationships/image" Target="../media/image17.jpg"/><Relationship Id="rId14" Type="http://schemas.openxmlformats.org/officeDocument/2006/relationships/hyperlink" Target="https://communityblog.fedoraproject.org/help-port-python-packages-to-python-3/" TargetMode="External"/><Relationship Id="rId22" Type="http://schemas.openxmlformats.org/officeDocument/2006/relationships/hyperlink" Target="https://lthub.ubc.ca/guides/github-instructor-guide/" TargetMode="External"/><Relationship Id="rId27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microsoft.com/office/2018/10/relationships/comments" Target="../comments/modernComment_163_FAB30398.xml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9.jpg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6B_1D887A1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8444" y="2116182"/>
            <a:ext cx="5990181" cy="1514019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Group</a:t>
            </a:r>
            <a:r>
              <a:rPr lang="en-US" sz="2000" dirty="0"/>
              <a:t> 12</a:t>
            </a:r>
          </a:p>
          <a:p>
            <a:r>
              <a:rPr lang="en-US" dirty="0"/>
              <a:t>April 17, 2023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Next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Business/Domain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03CC0-7DA0-ED4F-B612-580E138D58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Technical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Expansion to more programs</a:t>
            </a:r>
          </a:p>
          <a:p>
            <a:r>
              <a:rPr lang="en-US" dirty="0"/>
              <a:t>Central DB for DAB program</a:t>
            </a:r>
          </a:p>
          <a:p>
            <a:r>
              <a:rPr lang="en-US" dirty="0"/>
              <a:t>Entry and Exit Survey </a:t>
            </a:r>
          </a:p>
          <a:p>
            <a:r>
              <a:rPr lang="en-US" dirty="0"/>
              <a:t>Focused intake process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8EEE0-6E1C-9F47-936F-25FCC2FC368C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Technical cloud pipelines</a:t>
            </a:r>
          </a:p>
          <a:p>
            <a:r>
              <a:rPr lang="en-US" dirty="0"/>
              <a:t>File arrive automation with email</a:t>
            </a:r>
          </a:p>
          <a:p>
            <a:r>
              <a:rPr lang="en-US" dirty="0"/>
              <a:t>Expand Sentimental analysis</a:t>
            </a:r>
          </a:p>
          <a:p>
            <a:r>
              <a:rPr lang="en-US" dirty="0"/>
              <a:t>Expand Predictive capabilities with ML/Deep learning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E44123-0AF5-4A4C-B0C7-BB7409DE816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17, 2023</a:t>
            </a:fld>
            <a:endParaRPr lang="en-US" sz="11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Capstone Project</a:t>
            </a:r>
            <a:endParaRPr lang="en-US" sz="11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6759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Students – for Data </a:t>
            </a:r>
          </a:p>
          <a:p>
            <a:r>
              <a:rPr lang="en-US" dirty="0"/>
              <a:t>Mentors – for their important guidance and </a:t>
            </a:r>
          </a:p>
          <a:p>
            <a:r>
              <a:rPr lang="en-US" dirty="0"/>
              <a:t>All college professors – for all the 4 sems of learnings</a:t>
            </a:r>
          </a:p>
        </p:txBody>
      </p:sp>
      <p:pic>
        <p:nvPicPr>
          <p:cNvPr id="13" name="Picture Placeholder 12" descr="Portrait of a team member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79D1E7A-EE67-77CC-4E74-0A7A8DFE2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002" y="0"/>
            <a:ext cx="5828186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770234"/>
            <a:ext cx="2643474" cy="610863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43A531-88E8-744E-9BB5-FD05029B1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78088" y="3721273"/>
            <a:ext cx="2128157" cy="205837"/>
          </a:xfrm>
        </p:spPr>
        <p:txBody>
          <a:bodyPr/>
          <a:lstStyle/>
          <a:p>
            <a:r>
              <a:rPr lang="en-US" dirty="0"/>
              <a:t>Rajvi Mehta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1E2644-1BD8-DB4D-B01F-F617AABF79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3170" y="3719490"/>
            <a:ext cx="1440000" cy="247651"/>
          </a:xfrm>
        </p:spPr>
        <p:txBody>
          <a:bodyPr/>
          <a:lstStyle/>
          <a:p>
            <a:r>
              <a:rPr lang="en-US" dirty="0"/>
              <a:t>Amit Sharma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695B8F-A3CD-4845-8150-758480179C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02737" y="3739495"/>
            <a:ext cx="2129245" cy="205837"/>
          </a:xfrm>
        </p:spPr>
        <p:txBody>
          <a:bodyPr/>
          <a:lstStyle/>
          <a:p>
            <a:r>
              <a:rPr lang="en-US" dirty="0"/>
              <a:t>Harshil Patel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B160BE06-EC01-1145-BF3B-C02AC24955C4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17, 2023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DF7B21D-37D3-8344-AC78-C169C79D3D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497143" y="5599524"/>
            <a:ext cx="2129245" cy="205837"/>
          </a:xfrm>
        </p:spPr>
        <p:txBody>
          <a:bodyPr/>
          <a:lstStyle/>
          <a:p>
            <a:r>
              <a:rPr lang="en-US" dirty="0" err="1"/>
              <a:t>Jayraj</a:t>
            </a:r>
            <a:r>
              <a:rPr lang="en-US" dirty="0"/>
              <a:t> Radadiya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FA7DACF7-F295-CD6D-3567-E6198858C5CC}"/>
              </a:ext>
            </a:extLst>
          </p:cNvPr>
          <p:cNvSpPr txBox="1">
            <a:spLocks/>
          </p:cNvSpPr>
          <p:nvPr/>
        </p:nvSpPr>
        <p:spPr>
          <a:xfrm>
            <a:off x="3387825" y="5624576"/>
            <a:ext cx="2129245" cy="2058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Suhail Ahmed</a:t>
            </a:r>
          </a:p>
        </p:txBody>
      </p:sp>
      <p:pic>
        <p:nvPicPr>
          <p:cNvPr id="11" name="Picture Placeholder 10" descr="Text&#10;&#10;Description automatically generated">
            <a:extLst>
              <a:ext uri="{FF2B5EF4-FFF2-40B4-BE49-F238E27FC236}">
                <a16:creationId xmlns:a16="http://schemas.microsoft.com/office/drawing/2014/main" id="{15E3F7D3-9DF5-0394-9A4D-70A4BB86023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0" t="14028" r="31702" b="51228"/>
          <a:stretch/>
        </p:blipFill>
        <p:spPr>
          <a:xfrm>
            <a:off x="484533" y="2100187"/>
            <a:ext cx="1440000" cy="1440314"/>
          </a:xfrm>
        </p:spPr>
      </p:pic>
      <p:pic>
        <p:nvPicPr>
          <p:cNvPr id="18" name="Picture 17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E83052EB-567A-AC27-6E66-4167CAD719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7" t="15892" r="25161" b="37236"/>
          <a:stretch/>
        </p:blipFill>
        <p:spPr>
          <a:xfrm>
            <a:off x="2371214" y="2099702"/>
            <a:ext cx="1438851" cy="14482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A159F6-E114-614C-927C-4D6DFF869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33" y="1629211"/>
            <a:ext cx="2128156" cy="139549"/>
          </a:xfrm>
          <a:prstGeom prst="rect">
            <a:avLst/>
          </a:prstGeom>
        </p:spPr>
      </p:pic>
      <p:pic>
        <p:nvPicPr>
          <p:cNvPr id="26" name="Picture 2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418716BF-491F-8AFE-CEB1-EB67E374A7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8" y="4058672"/>
            <a:ext cx="1445253" cy="1440000"/>
          </a:xfrm>
          <a:prstGeom prst="rect">
            <a:avLst/>
          </a:prstGeom>
        </p:spPr>
      </p:pic>
      <p:pic>
        <p:nvPicPr>
          <p:cNvPr id="30" name="Picture Placeholder 29" descr="A person in a pink shirt&#10;&#10;Description automatically generated with medium confidence">
            <a:extLst>
              <a:ext uri="{FF2B5EF4-FFF2-40B4-BE49-F238E27FC236}">
                <a16:creationId xmlns:a16="http://schemas.microsoft.com/office/drawing/2014/main" id="{7998C356-C42A-B874-F772-28DDD2F2AD5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9" t="15863" r="26397" b="27604"/>
          <a:stretch/>
        </p:blipFill>
        <p:spPr>
          <a:xfrm>
            <a:off x="4278088" y="2099702"/>
            <a:ext cx="1438851" cy="1440000"/>
          </a:xfrm>
        </p:spPr>
      </p:pic>
      <p:pic>
        <p:nvPicPr>
          <p:cNvPr id="34" name="Picture 33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2A6F6EA6-BD73-E098-2026-27DA8DA275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" t="16986" r="13673"/>
          <a:stretch/>
        </p:blipFill>
        <p:spPr>
          <a:xfrm>
            <a:off x="3315447" y="4058672"/>
            <a:ext cx="143108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3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1203" y="2167985"/>
            <a:ext cx="2432958" cy="247651"/>
          </a:xfrm>
        </p:spPr>
        <p:txBody>
          <a:bodyPr/>
          <a:lstStyle/>
          <a:p>
            <a:r>
              <a:rPr lang="en-US" dirty="0"/>
              <a:t>01. Life of a Student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48710" y="2167985"/>
            <a:ext cx="3145135" cy="247651"/>
          </a:xfrm>
        </p:spPr>
        <p:txBody>
          <a:bodyPr vert="horz" lIns="0" tIns="0" rIns="0" bIns="0" rtlCol="0">
            <a:noAutofit/>
          </a:bodyPr>
          <a:lstStyle/>
          <a:p>
            <a:r>
              <a:rPr lang="en-US" dirty="0"/>
              <a:t>02. Problem statement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1550" y="3362712"/>
            <a:ext cx="2133600" cy="205837"/>
          </a:xfrm>
        </p:spPr>
        <p:txBody>
          <a:bodyPr/>
          <a:lstStyle/>
          <a:p>
            <a:r>
              <a:rPr lang="en-US" dirty="0"/>
              <a:t>03. Solution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35447" y="3367989"/>
            <a:ext cx="2971243" cy="205837"/>
          </a:xfrm>
        </p:spPr>
        <p:txBody>
          <a:bodyPr/>
          <a:lstStyle/>
          <a:p>
            <a:r>
              <a:rPr lang="en-US" dirty="0"/>
              <a:t>04. Technologies - Data flow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75905" y="4639242"/>
            <a:ext cx="2129245" cy="205837"/>
          </a:xfrm>
        </p:spPr>
        <p:txBody>
          <a:bodyPr/>
          <a:lstStyle/>
          <a:p>
            <a:r>
              <a:rPr lang="en-US" dirty="0"/>
              <a:t>05. Demo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0BAE34D-BF83-084B-A10C-EB85694B9AC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D9626DF-C81E-004B-9A70-7EF103792475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17, 2023</a:t>
            </a:fld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420B8BE-7BBB-2AC6-C671-8A5E5100232D}"/>
              </a:ext>
            </a:extLst>
          </p:cNvPr>
          <p:cNvSpPr txBox="1">
            <a:spLocks/>
          </p:cNvSpPr>
          <p:nvPr/>
        </p:nvSpPr>
        <p:spPr>
          <a:xfrm>
            <a:off x="3647621" y="4540710"/>
            <a:ext cx="2129245" cy="2058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06. Wins, Struggles and Way-outs 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6E222A7-6D01-109A-4CDF-C3FE47035B24}"/>
              </a:ext>
            </a:extLst>
          </p:cNvPr>
          <p:cNvSpPr txBox="1">
            <a:spLocks/>
          </p:cNvSpPr>
          <p:nvPr/>
        </p:nvSpPr>
        <p:spPr>
          <a:xfrm>
            <a:off x="6415136" y="4540710"/>
            <a:ext cx="2129245" cy="2058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07. What’s Next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2AA4F36-740D-9078-6DC6-AD0BF4DCF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3" y="3042159"/>
            <a:ext cx="2128156" cy="1395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9E8CAC-CBA3-6A1C-0D82-17D582AEE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710" y="3023511"/>
            <a:ext cx="2128156" cy="13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D1547BE-2F9C-B13F-879F-7B4BFBBC59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5" r="22793" b="-1"/>
          <a:stretch/>
        </p:blipFill>
        <p:spPr>
          <a:xfrm rot="10800000">
            <a:off x="6963507" y="0"/>
            <a:ext cx="5228490" cy="685800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dirty="0"/>
              <a:t>Life of a Student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2028" y="2077401"/>
            <a:ext cx="5400443" cy="3602781"/>
          </a:xfrm>
        </p:spPr>
        <p:txBody>
          <a:bodyPr>
            <a:normAutofit/>
          </a:bodyPr>
          <a:lstStyle/>
          <a:p>
            <a:pPr algn="just"/>
            <a:r>
              <a:rPr lang="en-GB" dirty="0"/>
              <a:t>Achieving an </a:t>
            </a:r>
            <a:r>
              <a:rPr lang="en-GB" b="1" dirty="0"/>
              <a:t>optimal college experience</a:t>
            </a:r>
            <a:r>
              <a:rPr lang="en-GB" dirty="0"/>
              <a:t> is a common goal among all college students. There are certain factors (with varying degrees of impact) that contribute to a desirable college experience such as: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Personal and professional background, Residential life experience, living flexibility &amp; other academic factors</a:t>
            </a:r>
          </a:p>
          <a:p>
            <a:pPr algn="just"/>
            <a:r>
              <a:rPr lang="en-GB" dirty="0"/>
              <a:t>Factors, such as </a:t>
            </a:r>
            <a:r>
              <a:rPr lang="en-GB" b="1" dirty="0"/>
              <a:t>socioeconomic status, race, and ethnicity</a:t>
            </a:r>
            <a:r>
              <a:rPr lang="en-GB" dirty="0"/>
              <a:t>, may also play a significant role in shaping one's college experience.</a:t>
            </a:r>
          </a:p>
          <a:p>
            <a:pPr algn="just"/>
            <a:r>
              <a:rPr lang="en-GB" dirty="0"/>
              <a:t>The overall college experience can also be influenced by </a:t>
            </a:r>
            <a:r>
              <a:rPr lang="en-GB" b="1" dirty="0"/>
              <a:t>campus culture, extracurricular events, services provided and social opportunities.</a:t>
            </a:r>
            <a:endParaRPr lang="en-US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April 17,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E91F3-E1A0-DB4A-8CD8-D9D1AB0FFB4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B7634-ADBA-124F-B8CA-431F07F18D44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17, 2023</a:t>
            </a:fld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6D852ED-DFCE-FC52-0059-186179B713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549" y="2087052"/>
            <a:ext cx="4765372" cy="3524608"/>
          </a:xfrm>
        </p:spPr>
        <p:txBody>
          <a:bodyPr/>
          <a:lstStyle/>
          <a:p>
            <a:pPr algn="just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The purpose of this study is to examine the relationship between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various factors and the academic experience of students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Specifically, the study will focus on </a:t>
            </a:r>
          </a:p>
          <a:p>
            <a:pPr marL="285750" indent="-285750" algn="just">
              <a:buFontTx/>
              <a:buChar char="-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Demographics 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rgbClr val="374151"/>
                </a:solidFill>
                <a:latin typeface="Söhne"/>
              </a:rPr>
              <a:t>W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ork history</a:t>
            </a:r>
          </a:p>
          <a:p>
            <a:pPr marL="285750" indent="-285750" algn="just">
              <a:buFontTx/>
              <a:buChar char="-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Living conditions </a:t>
            </a:r>
          </a:p>
          <a:p>
            <a:pPr algn="just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to determine their impact on college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 experience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overall quality of life. By identifying patterns and correlations, the study results will provide insights that could be used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improve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the academic experience. </a:t>
            </a:r>
            <a:endParaRPr lang="en-GB" dirty="0">
              <a:solidFill>
                <a:srgbClr val="374151"/>
              </a:solidFill>
              <a:latin typeface="Söhne"/>
            </a:endParaRPr>
          </a:p>
          <a:p>
            <a:pPr algn="just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F6821-E433-75A5-5743-C857505E39DC}"/>
              </a:ext>
            </a:extLst>
          </p:cNvPr>
          <p:cNvSpPr txBox="1"/>
          <p:nvPr/>
        </p:nvSpPr>
        <p:spPr>
          <a:xfrm>
            <a:off x="6462949" y="3940309"/>
            <a:ext cx="23039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>
                    <a:lumMod val="95000"/>
                  </a:schemeClr>
                </a:solidFill>
                <a:highlight>
                  <a:srgbClr val="008080"/>
                </a:highlight>
                <a:latin typeface="Söhne"/>
              </a:rPr>
              <a:t>Target population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 </a:t>
            </a:r>
          </a:p>
          <a:p>
            <a:r>
              <a:rPr lang="en-GB" sz="1600" dirty="0">
                <a:solidFill>
                  <a:srgbClr val="374151"/>
                </a:solidFill>
                <a:latin typeface="Söhne"/>
              </a:rPr>
              <a:t>DAB program Students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E8DA8-EA3C-CD01-1DB0-486DB9317DA3}"/>
              </a:ext>
            </a:extLst>
          </p:cNvPr>
          <p:cNvSpPr txBox="1"/>
          <p:nvPr/>
        </p:nvSpPr>
        <p:spPr>
          <a:xfrm>
            <a:off x="6412845" y="2100431"/>
            <a:ext cx="4140333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600" b="1" dirty="0">
                <a:solidFill>
                  <a:schemeClr val="tx1">
                    <a:lumMod val="95000"/>
                  </a:schemeClr>
                </a:solidFill>
                <a:highlight>
                  <a:srgbClr val="008080"/>
                </a:highlight>
                <a:latin typeface="Söhne"/>
              </a:rPr>
              <a:t>Hypothesis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600" dirty="0">
                <a:solidFill>
                  <a:srgbClr val="374151"/>
                </a:solidFill>
                <a:latin typeface="Söhne"/>
              </a:rPr>
              <a:t>Students who have 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stable work histories, relatable educational backgrounds, and better living situations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 are more likely to have a 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positive college experience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90E639-A86F-4987-CD1C-07662FE45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637" y="1876663"/>
            <a:ext cx="2128156" cy="13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421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92206DD-C412-D9DD-068E-9A73890BF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886" y="24384"/>
            <a:ext cx="5181736" cy="290111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081654" cy="6108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E9584-EA07-9B45-9700-4AD3524B82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65729-8F7C-E34E-AA31-9352CF6D9EB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17, 2023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B6B24-5EA0-1100-F588-73356B600707}"/>
              </a:ext>
            </a:extLst>
          </p:cNvPr>
          <p:cNvSpPr txBox="1"/>
          <p:nvPr/>
        </p:nvSpPr>
        <p:spPr>
          <a:xfrm>
            <a:off x="971551" y="2013045"/>
            <a:ext cx="79908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1" dirty="0">
                <a:solidFill>
                  <a:srgbClr val="374151"/>
                </a:solidFill>
                <a:latin typeface="Söhne"/>
              </a:rPr>
              <a:t>Central objective: 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To devise 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an automated and self-sufficient system 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that can proficiently showcase the 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correlations between diverse factors and a student’s college experience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, while also 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forecasting the influence and potency 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of these factors on the same.</a:t>
            </a:r>
          </a:p>
          <a:p>
            <a:pPr algn="just"/>
            <a:endParaRPr lang="en-GB" sz="1600" dirty="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en-GB" sz="1600" dirty="0">
                <a:solidFill>
                  <a:srgbClr val="374151"/>
                </a:solidFill>
                <a:latin typeface="Söhne"/>
              </a:rPr>
              <a:t>The solution's scope extends beyond providing insights solely on academic experience, as it also aims to illuminate Student-College relationship. </a:t>
            </a:r>
            <a:r>
              <a:rPr lang="en-GB" sz="1600" b="0" i="0" dirty="0">
                <a:solidFill>
                  <a:srgbClr val="374151"/>
                </a:solidFill>
                <a:effectLst/>
                <a:latin typeface="Söhne"/>
              </a:rPr>
              <a:t>The implementation of this solution will ultimately enhance the academic experience for students.</a:t>
            </a:r>
            <a:endParaRPr lang="en-GB" sz="1600" dirty="0">
              <a:solidFill>
                <a:srgbClr val="374151"/>
              </a:solidFill>
              <a:latin typeface="Söhne"/>
            </a:endParaRPr>
          </a:p>
          <a:p>
            <a:pPr algn="just"/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en-US" sz="1600" b="1" dirty="0">
                <a:solidFill>
                  <a:schemeClr val="tx1">
                    <a:lumMod val="95000"/>
                  </a:schemeClr>
                </a:solidFill>
                <a:highlight>
                  <a:srgbClr val="008080"/>
                </a:highlight>
                <a:latin typeface="Söhne"/>
              </a:rPr>
              <a:t>Solution in Nutshell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highlight>
                  <a:srgbClr val="008080"/>
                </a:highlight>
              </a:rPr>
              <a:t>: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Series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 of interactive Tableau dashboards that provide a detailed overview of the data journey, from initial background information to college outcomes and predictive analysis</a:t>
            </a:r>
            <a:endParaRPr lang="en-US" sz="1600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4B1668-9B07-7CB3-0D4E-BEEBFA08B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1705674"/>
            <a:ext cx="2128156" cy="139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F21398-D1FE-BA69-C322-965BD2F9E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50" y="5012778"/>
            <a:ext cx="1840907" cy="10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3893B1-ADB8-1D6C-6F2B-D8B8F284B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0301" y="5012778"/>
            <a:ext cx="1840906" cy="10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405C02-32C8-E102-0640-CDDBA92565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6211" y="5012778"/>
            <a:ext cx="1847071" cy="10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4B4DA1-9812-E80A-46DF-2720737676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0642" y="5012778"/>
            <a:ext cx="1827594" cy="10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55D82B-3242-4120-FF6E-E74A5F5CAF26}"/>
              </a:ext>
            </a:extLst>
          </p:cNvPr>
          <p:cNvSpPr txBox="1"/>
          <p:nvPr/>
        </p:nvSpPr>
        <p:spPr>
          <a:xfrm>
            <a:off x="9045677" y="3287739"/>
            <a:ext cx="27499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tx1">
                    <a:lumMod val="95000"/>
                  </a:schemeClr>
                </a:solidFill>
                <a:highlight>
                  <a:srgbClr val="008080"/>
                </a:highlight>
                <a:latin typeface="Söhne"/>
              </a:rPr>
              <a:t>Target User</a:t>
            </a:r>
            <a:endParaRPr lang="en-GB" sz="2000" b="1" dirty="0">
              <a:solidFill>
                <a:srgbClr val="374151"/>
              </a:solidFill>
              <a:latin typeface="Söhne"/>
            </a:endParaRPr>
          </a:p>
          <a:p>
            <a:pPr algn="ctr"/>
            <a:r>
              <a:rPr lang="en-GB" sz="2000" dirty="0">
                <a:solidFill>
                  <a:srgbClr val="374151"/>
                </a:solidFill>
                <a:latin typeface="Söhne"/>
              </a:rPr>
              <a:t>College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5375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C2EE44AC-DF0B-81BC-C0AE-27D63061B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71170" y="3122341"/>
            <a:ext cx="430165" cy="430165"/>
          </a:xfrm>
          <a:prstGeom prst="rect">
            <a:avLst/>
          </a:prstGeom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70A57FD0-A2BC-8E4C-758C-04E48A3CCF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586154" y="3122985"/>
            <a:ext cx="330409" cy="455493"/>
          </a:xfrm>
          <a:prstGeom prst="rect">
            <a:avLst/>
          </a:prstGeom>
        </p:spPr>
      </p:pic>
      <p:sp>
        <p:nvSpPr>
          <p:cNvPr id="198" name="Rectangle: Rounded Corners 197">
            <a:extLst>
              <a:ext uri="{FF2B5EF4-FFF2-40B4-BE49-F238E27FC236}">
                <a16:creationId xmlns:a16="http://schemas.microsoft.com/office/drawing/2014/main" id="{24117886-1290-EDE3-89BE-5D9B8E41D49B}"/>
              </a:ext>
            </a:extLst>
          </p:cNvPr>
          <p:cNvSpPr/>
          <p:nvPr/>
        </p:nvSpPr>
        <p:spPr>
          <a:xfrm>
            <a:off x="1427294" y="2964427"/>
            <a:ext cx="1339719" cy="754848"/>
          </a:xfrm>
          <a:prstGeom prst="roundRect">
            <a:avLst/>
          </a:prstGeom>
          <a:solidFill>
            <a:schemeClr val="tx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text, businesscard, clipart&#10;&#10;Description automatically generated">
            <a:extLst>
              <a:ext uri="{FF2B5EF4-FFF2-40B4-BE49-F238E27FC236}">
                <a16:creationId xmlns:a16="http://schemas.microsoft.com/office/drawing/2014/main" id="{9C149ACB-9E39-A050-106C-6E4A7AD2E3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550962" y="3061941"/>
            <a:ext cx="964671" cy="643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906" y="572546"/>
            <a:ext cx="7560545" cy="610863"/>
          </a:xfrm>
        </p:spPr>
        <p:txBody>
          <a:bodyPr>
            <a:normAutofit/>
          </a:bodyPr>
          <a:lstStyle/>
          <a:p>
            <a:r>
              <a:rPr lang="en-US" b="1" dirty="0"/>
              <a:t>Data flow - Technologies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F593D-2B92-5A40-84BC-3F3D67FA0C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1D416-C020-1946-91EA-2A8F166E018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17, 2023</a:t>
            </a:fld>
            <a:endParaRPr lang="en-US" dirty="0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4384964A-A030-F3BE-1FA0-D95D3D28E7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812675" y="3032662"/>
            <a:ext cx="636492" cy="636492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745CF66-1DB9-C565-E0FF-AC760C3449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732964" y="3161614"/>
            <a:ext cx="1085196" cy="37858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8A2E5962-904A-442A-992D-7334CFFA04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300447" y="3068681"/>
            <a:ext cx="1462204" cy="618922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38321D62-B6D9-E2FD-EA0A-E7D6B78DED2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0666368" y="3032662"/>
            <a:ext cx="935953" cy="544023"/>
          </a:xfrm>
          <a:prstGeom prst="rect">
            <a:avLst/>
          </a:prstGeom>
        </p:spPr>
      </p:pic>
      <p:pic>
        <p:nvPicPr>
          <p:cNvPr id="26" name="Picture 25" descr="Chart, diagram">
            <a:extLst>
              <a:ext uri="{FF2B5EF4-FFF2-40B4-BE49-F238E27FC236}">
                <a16:creationId xmlns:a16="http://schemas.microsoft.com/office/drawing/2014/main" id="{04CA8C96-0DD1-7D40-BEA4-42F54DDF0F76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39420" b="9132"/>
          <a:stretch/>
        </p:blipFill>
        <p:spPr>
          <a:xfrm>
            <a:off x="8533455" y="2994401"/>
            <a:ext cx="1231980" cy="69373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72D1DC0-D1E2-D2F4-F33E-AFD20750F63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1550" y="1353672"/>
            <a:ext cx="2128156" cy="1395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F90348E-B0D0-45B1-CD3F-6DE361E95DAB}"/>
              </a:ext>
            </a:extLst>
          </p:cNvPr>
          <p:cNvSpPr txBox="1"/>
          <p:nvPr/>
        </p:nvSpPr>
        <p:spPr>
          <a:xfrm>
            <a:off x="10178261" y="1667730"/>
            <a:ext cx="1792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bg1"/>
                </a:solidFill>
              </a:rPr>
              <a:t>Presentation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884297D3-A0B2-D21A-D3F2-912D1EE461B9}"/>
              </a:ext>
            </a:extLst>
          </p:cNvPr>
          <p:cNvSpPr/>
          <p:nvPr/>
        </p:nvSpPr>
        <p:spPr>
          <a:xfrm>
            <a:off x="783770" y="1761773"/>
            <a:ext cx="534783" cy="1002474"/>
          </a:xfrm>
          <a:prstGeom prst="leftBrace">
            <a:avLst>
              <a:gd name="adj1" fmla="val 8333"/>
              <a:gd name="adj2" fmla="val 4781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B104E2-75D9-38CB-94BD-E08E34C35E9E}"/>
              </a:ext>
            </a:extLst>
          </p:cNvPr>
          <p:cNvSpPr txBox="1"/>
          <p:nvPr/>
        </p:nvSpPr>
        <p:spPr>
          <a:xfrm rot="16200000">
            <a:off x="-106623" y="1911873"/>
            <a:ext cx="1378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</a:rPr>
              <a:t>Data Flow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C437CA-E388-4B95-997B-63707AE47E10}"/>
              </a:ext>
            </a:extLst>
          </p:cNvPr>
          <p:cNvSpPr txBox="1"/>
          <p:nvPr/>
        </p:nvSpPr>
        <p:spPr>
          <a:xfrm rot="16200000">
            <a:off x="-135906" y="3333979"/>
            <a:ext cx="1378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</a:rPr>
              <a:t>Technologies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C24B9177-FA4C-9CFD-4FAA-E38F5A0D3FCB}"/>
              </a:ext>
            </a:extLst>
          </p:cNvPr>
          <p:cNvSpPr/>
          <p:nvPr/>
        </p:nvSpPr>
        <p:spPr>
          <a:xfrm>
            <a:off x="763596" y="2924427"/>
            <a:ext cx="534783" cy="838087"/>
          </a:xfrm>
          <a:prstGeom prst="leftBrace">
            <a:avLst>
              <a:gd name="adj1" fmla="val 8333"/>
              <a:gd name="adj2" fmla="val 4781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83EB360-3FD6-400B-A676-83CDCE63A5FF}"/>
              </a:ext>
            </a:extLst>
          </p:cNvPr>
          <p:cNvSpPr/>
          <p:nvPr/>
        </p:nvSpPr>
        <p:spPr>
          <a:xfrm>
            <a:off x="751714" y="3927026"/>
            <a:ext cx="534783" cy="1247794"/>
          </a:xfrm>
          <a:prstGeom prst="leftBrace">
            <a:avLst>
              <a:gd name="adj1" fmla="val 8333"/>
              <a:gd name="adj2" fmla="val 4781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656C1-B7F1-C0BA-5FBB-82A198608421}"/>
              </a:ext>
            </a:extLst>
          </p:cNvPr>
          <p:cNvSpPr txBox="1"/>
          <p:nvPr/>
        </p:nvSpPr>
        <p:spPr>
          <a:xfrm rot="16200000">
            <a:off x="-140081" y="4394514"/>
            <a:ext cx="1378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</a:rPr>
              <a:t>Method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99C652-7596-2230-BF8A-4F37DB1A47F3}"/>
              </a:ext>
            </a:extLst>
          </p:cNvPr>
          <p:cNvSpPr txBox="1"/>
          <p:nvPr/>
        </p:nvSpPr>
        <p:spPr>
          <a:xfrm>
            <a:off x="1298379" y="3976671"/>
            <a:ext cx="1857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Through 2 surveys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9D4F47-9AE3-6951-CF88-79948BA1AACE}"/>
              </a:ext>
            </a:extLst>
          </p:cNvPr>
          <p:cNvSpPr txBox="1"/>
          <p:nvPr/>
        </p:nvSpPr>
        <p:spPr>
          <a:xfrm>
            <a:off x="1353391" y="6072774"/>
            <a:ext cx="896203" cy="2210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January2023</a:t>
            </a:r>
          </a:p>
        </p:txBody>
      </p:sp>
      <p:sp>
        <p:nvSpPr>
          <p:cNvPr id="46" name="Rectangle: Rounded Corners 45" title="Year Bar">
            <a:extLst>
              <a:ext uri="{FF2B5EF4-FFF2-40B4-BE49-F238E27FC236}">
                <a16:creationId xmlns:a16="http://schemas.microsoft.com/office/drawing/2014/main" id="{453CCA4D-DE94-9B95-3B89-79289C273FB2}"/>
              </a:ext>
            </a:extLst>
          </p:cNvPr>
          <p:cNvSpPr/>
          <p:nvPr/>
        </p:nvSpPr>
        <p:spPr>
          <a:xfrm>
            <a:off x="1419720" y="5856146"/>
            <a:ext cx="2498410" cy="154573"/>
          </a:xfrm>
          <a:prstGeom prst="roundRect">
            <a:avLst>
              <a:gd name="adj" fmla="val 50000"/>
            </a:avLst>
          </a:prstGeom>
          <a:solidFill>
            <a:srgbClr val="12A0B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3ACF19A-3781-2ACE-5CA7-B5B479D6EC7A}"/>
              </a:ext>
            </a:extLst>
          </p:cNvPr>
          <p:cNvSpPr txBox="1"/>
          <p:nvPr/>
        </p:nvSpPr>
        <p:spPr>
          <a:xfrm>
            <a:off x="3436709" y="6074824"/>
            <a:ext cx="894489" cy="4209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February 2023</a:t>
            </a:r>
          </a:p>
        </p:txBody>
      </p:sp>
      <p:sp>
        <p:nvSpPr>
          <p:cNvPr id="66" name="Rectangle: Rounded Corners 65" title="Year Bar">
            <a:extLst>
              <a:ext uri="{FF2B5EF4-FFF2-40B4-BE49-F238E27FC236}">
                <a16:creationId xmlns:a16="http://schemas.microsoft.com/office/drawing/2014/main" id="{BEC4E4C5-393C-0AA8-6E35-D327C4708001}"/>
              </a:ext>
            </a:extLst>
          </p:cNvPr>
          <p:cNvSpPr/>
          <p:nvPr/>
        </p:nvSpPr>
        <p:spPr>
          <a:xfrm>
            <a:off x="4116906" y="5856699"/>
            <a:ext cx="2498411" cy="154573"/>
          </a:xfrm>
          <a:prstGeom prst="roundRect">
            <a:avLst>
              <a:gd name="adj" fmla="val 50000"/>
            </a:avLst>
          </a:prstGeom>
          <a:solidFill>
            <a:srgbClr val="2B518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CFE5FFB-1767-B992-4A67-F844A92AFA3B}"/>
              </a:ext>
            </a:extLst>
          </p:cNvPr>
          <p:cNvSpPr txBox="1"/>
          <p:nvPr/>
        </p:nvSpPr>
        <p:spPr>
          <a:xfrm>
            <a:off x="6374262" y="6074191"/>
            <a:ext cx="783036" cy="201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10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 2023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Rectangle: Rounded Corners 79" title="Year Bar">
            <a:extLst>
              <a:ext uri="{FF2B5EF4-FFF2-40B4-BE49-F238E27FC236}">
                <a16:creationId xmlns:a16="http://schemas.microsoft.com/office/drawing/2014/main" id="{6D37618B-9676-577F-5252-EF95ABFBECB1}"/>
              </a:ext>
            </a:extLst>
          </p:cNvPr>
          <p:cNvSpPr/>
          <p:nvPr/>
        </p:nvSpPr>
        <p:spPr>
          <a:xfrm>
            <a:off x="6644992" y="5850460"/>
            <a:ext cx="2498411" cy="154573"/>
          </a:xfrm>
          <a:prstGeom prst="roundRect">
            <a:avLst>
              <a:gd name="adj" fmla="val 50000"/>
            </a:avLst>
          </a:prstGeom>
          <a:solidFill>
            <a:srgbClr val="CF2D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7E93E37-8E7B-1BB5-05BD-BF7EBF5A95ED}"/>
              </a:ext>
            </a:extLst>
          </p:cNvPr>
          <p:cNvSpPr txBox="1"/>
          <p:nvPr/>
        </p:nvSpPr>
        <p:spPr>
          <a:xfrm>
            <a:off x="8908385" y="6074188"/>
            <a:ext cx="766260" cy="2196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April 2023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Rectangle: Rounded Corners 94" title="Year Bar">
            <a:extLst>
              <a:ext uri="{FF2B5EF4-FFF2-40B4-BE49-F238E27FC236}">
                <a16:creationId xmlns:a16="http://schemas.microsoft.com/office/drawing/2014/main" id="{054C61CD-69F5-ADAD-B80E-35FC01A375B7}"/>
              </a:ext>
            </a:extLst>
          </p:cNvPr>
          <p:cNvSpPr/>
          <p:nvPr/>
        </p:nvSpPr>
        <p:spPr>
          <a:xfrm>
            <a:off x="9173073" y="5851011"/>
            <a:ext cx="2498410" cy="154573"/>
          </a:xfrm>
          <a:prstGeom prst="roundRect">
            <a:avLst>
              <a:gd name="adj" fmla="val 50000"/>
            </a:avLst>
          </a:prstGeom>
          <a:solidFill>
            <a:srgbClr val="48106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FB7BC7F-FE1E-AB49-4801-522A25503BA5}"/>
              </a:ext>
            </a:extLst>
          </p:cNvPr>
          <p:cNvSpPr txBox="1"/>
          <p:nvPr/>
        </p:nvSpPr>
        <p:spPr>
          <a:xfrm>
            <a:off x="1479851" y="5700727"/>
            <a:ext cx="157653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Problem Formulation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C5AD996-DE3C-F34E-8188-820690238378}"/>
              </a:ext>
            </a:extLst>
          </p:cNvPr>
          <p:cNvSpPr txBox="1"/>
          <p:nvPr/>
        </p:nvSpPr>
        <p:spPr>
          <a:xfrm>
            <a:off x="1216855" y="5252123"/>
            <a:ext cx="1257085" cy="2210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9" name="Straight Connector 148" title="callout lines">
            <a:extLst>
              <a:ext uri="{FF2B5EF4-FFF2-40B4-BE49-F238E27FC236}">
                <a16:creationId xmlns:a16="http://schemas.microsoft.com/office/drawing/2014/main" id="{7CCC0B87-9ED8-60F3-0F0B-D45650861B2C}"/>
              </a:ext>
            </a:extLst>
          </p:cNvPr>
          <p:cNvCxnSpPr>
            <a:cxnSpLocks/>
          </p:cNvCxnSpPr>
          <p:nvPr/>
        </p:nvCxnSpPr>
        <p:spPr>
          <a:xfrm>
            <a:off x="963541" y="5648822"/>
            <a:ext cx="0" cy="94297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ysDash"/>
            <a:miter lim="800000"/>
            <a:headEnd type="none" w="sm" len="sm"/>
            <a:tailEnd type="none" w="sm" len="sm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303C29DF-626B-BB93-319D-141BBB07123F}"/>
              </a:ext>
            </a:extLst>
          </p:cNvPr>
          <p:cNvSpPr txBox="1"/>
          <p:nvPr/>
        </p:nvSpPr>
        <p:spPr>
          <a:xfrm>
            <a:off x="4128002" y="5687360"/>
            <a:ext cx="125708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work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A0B1A07-CC7A-0901-C494-312A2F37FE95}"/>
              </a:ext>
            </a:extLst>
          </p:cNvPr>
          <p:cNvSpPr txBox="1"/>
          <p:nvPr/>
        </p:nvSpPr>
        <p:spPr>
          <a:xfrm>
            <a:off x="7286117" y="5678831"/>
            <a:ext cx="125709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Dashboard Work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F2319D3-5E97-0DE8-3BD4-AEFCAD77625D}"/>
              </a:ext>
            </a:extLst>
          </p:cNvPr>
          <p:cNvSpPr txBox="1"/>
          <p:nvPr/>
        </p:nvSpPr>
        <p:spPr>
          <a:xfrm>
            <a:off x="8777109" y="5656882"/>
            <a:ext cx="198947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Work </a:t>
            </a:r>
            <a:r>
              <a:rPr lang="en-US" sz="10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&amp; Pipeline Integration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8BC2D91-E6AE-DB92-9774-748EE396FE15}"/>
              </a:ext>
            </a:extLst>
          </p:cNvPr>
          <p:cNvSpPr txBox="1"/>
          <p:nvPr/>
        </p:nvSpPr>
        <p:spPr>
          <a:xfrm>
            <a:off x="3196794" y="5699007"/>
            <a:ext cx="125708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Collection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161A9AC-7EB9-5E3A-0296-62FA19A63FB1}"/>
              </a:ext>
            </a:extLst>
          </p:cNvPr>
          <p:cNvSpPr txBox="1"/>
          <p:nvPr/>
        </p:nvSpPr>
        <p:spPr>
          <a:xfrm>
            <a:off x="5066007" y="5684979"/>
            <a:ext cx="125708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Pipeline/DB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F13AC95-36B8-C340-651C-D92E4FA63204}"/>
              </a:ext>
            </a:extLst>
          </p:cNvPr>
          <p:cNvSpPr txBox="1"/>
          <p:nvPr/>
        </p:nvSpPr>
        <p:spPr>
          <a:xfrm>
            <a:off x="6145206" y="5684959"/>
            <a:ext cx="125709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Learning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A5E2821D-099E-D500-2439-ACA69E4CC35B}"/>
              </a:ext>
            </a:extLst>
          </p:cNvPr>
          <p:cNvSpPr txBox="1"/>
          <p:nvPr/>
        </p:nvSpPr>
        <p:spPr>
          <a:xfrm>
            <a:off x="10510257" y="1072224"/>
            <a:ext cx="1002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20"/>
              </a:rPr>
              <a:t>Link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94" name="Picture 193" descr="Shape&#10;&#10;Description automatically generated with medium confidence">
            <a:extLst>
              <a:ext uri="{FF2B5EF4-FFF2-40B4-BE49-F238E27FC236}">
                <a16:creationId xmlns:a16="http://schemas.microsoft.com/office/drawing/2014/main" id="{41D9B1A8-00BA-8AC4-FD9A-265F903C705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9592829" y="972235"/>
            <a:ext cx="1002611" cy="563969"/>
          </a:xfrm>
          <a:prstGeom prst="rect">
            <a:avLst/>
          </a:prstGeom>
        </p:spPr>
      </p:pic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3BE0D68-B110-B1DD-8724-2B9C3C33426C}"/>
              </a:ext>
            </a:extLst>
          </p:cNvPr>
          <p:cNvGrpSpPr/>
          <p:nvPr/>
        </p:nvGrpSpPr>
        <p:grpSpPr>
          <a:xfrm>
            <a:off x="1299579" y="1678991"/>
            <a:ext cx="10479262" cy="1191293"/>
            <a:chOff x="1299579" y="1568378"/>
            <a:chExt cx="10479262" cy="1191293"/>
          </a:xfrm>
        </p:grpSpPr>
        <p:pic>
          <p:nvPicPr>
            <p:cNvPr id="9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D9A80200-9EAA-F50B-C320-AC9A38080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5440" y="2049672"/>
              <a:ext cx="902899" cy="567395"/>
            </a:xfrm>
            <a:prstGeom prst="rect">
              <a:avLst/>
            </a:prstGeom>
          </p:spPr>
        </p:pic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CEC7F347-9F65-1B7A-24F4-47F49D1FE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6918" y="1976039"/>
              <a:ext cx="885108" cy="76289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5" name="Picture 14" descr="Chart, scatter chart&#10;&#10;Description automatically generated">
              <a:extLst>
                <a:ext uri="{FF2B5EF4-FFF2-40B4-BE49-F238E27FC236}">
                  <a16:creationId xmlns:a16="http://schemas.microsoft.com/office/drawing/2014/main" id="{4BC04074-C067-A6EC-8E37-D80CA9FDE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2333" y="1971676"/>
              <a:ext cx="893959" cy="73591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Picture 17" descr="Diagram&#10;&#10;Description automatically generated">
              <a:extLst>
                <a:ext uri="{FF2B5EF4-FFF2-40B4-BE49-F238E27FC236}">
                  <a16:creationId xmlns:a16="http://schemas.microsoft.com/office/drawing/2014/main" id="{C6A36DAE-3A45-35CA-4F1C-2624B10FD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3717" y="1932465"/>
              <a:ext cx="817382" cy="81738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Picture 2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955D2FA1-C03D-E387-A4B5-D4BD6ADA8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6931" y="1949585"/>
              <a:ext cx="1080000" cy="81008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DC0BFB41-C1CB-5A09-F7A9-1CAFCF75644A}"/>
                </a:ext>
              </a:extLst>
            </p:cNvPr>
            <p:cNvSpPr/>
            <p:nvPr/>
          </p:nvSpPr>
          <p:spPr>
            <a:xfrm>
              <a:off x="2820926" y="2226282"/>
              <a:ext cx="742329" cy="282831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4CF4A33-B33B-D20D-D518-311D3BE334CB}"/>
                </a:ext>
              </a:extLst>
            </p:cNvPr>
            <p:cNvSpPr txBox="1"/>
            <p:nvPr/>
          </p:nvSpPr>
          <p:spPr>
            <a:xfrm>
              <a:off x="1299579" y="1609595"/>
              <a:ext cx="13397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Collection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A2CE8A-4409-9972-3499-0442641AB466}"/>
                </a:ext>
              </a:extLst>
            </p:cNvPr>
            <p:cNvSpPr txBox="1"/>
            <p:nvPr/>
          </p:nvSpPr>
          <p:spPr>
            <a:xfrm>
              <a:off x="3424824" y="1617946"/>
              <a:ext cx="1792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Pre-processing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A131A9AE-8D4E-3048-CDD7-55A5EF8ED2F6}"/>
                </a:ext>
              </a:extLst>
            </p:cNvPr>
            <p:cNvSpPr/>
            <p:nvPr/>
          </p:nvSpPr>
          <p:spPr>
            <a:xfrm>
              <a:off x="5034696" y="2226281"/>
              <a:ext cx="742329" cy="282831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640BA2D-8CB9-9782-895F-0451D4C784A3}"/>
                </a:ext>
              </a:extLst>
            </p:cNvPr>
            <p:cNvSpPr txBox="1"/>
            <p:nvPr/>
          </p:nvSpPr>
          <p:spPr>
            <a:xfrm>
              <a:off x="5494927" y="1590535"/>
              <a:ext cx="1792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Transformation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5DB7339F-EA08-D138-AE54-CEF5BF8D1D14}"/>
                </a:ext>
              </a:extLst>
            </p:cNvPr>
            <p:cNvSpPr/>
            <p:nvPr/>
          </p:nvSpPr>
          <p:spPr>
            <a:xfrm>
              <a:off x="7197558" y="2213212"/>
              <a:ext cx="742329" cy="282831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5515B54-7369-3B85-EC91-EC311DB6AE3E}"/>
                </a:ext>
              </a:extLst>
            </p:cNvPr>
            <p:cNvSpPr txBox="1"/>
            <p:nvPr/>
          </p:nvSpPr>
          <p:spPr>
            <a:xfrm>
              <a:off x="7954650" y="1568378"/>
              <a:ext cx="1792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Predictions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F0C2F33A-69D1-359C-9784-3E05195F43F6}"/>
                </a:ext>
              </a:extLst>
            </p:cNvPr>
            <p:cNvSpPr/>
            <p:nvPr/>
          </p:nvSpPr>
          <p:spPr>
            <a:xfrm>
              <a:off x="9509546" y="2212101"/>
              <a:ext cx="742329" cy="282831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: Rounded Corners 195">
              <a:extLst>
                <a:ext uri="{FF2B5EF4-FFF2-40B4-BE49-F238E27FC236}">
                  <a16:creationId xmlns:a16="http://schemas.microsoft.com/office/drawing/2014/main" id="{12F6BB09-9612-83B6-8ACE-92863B0E17F0}"/>
                </a:ext>
              </a:extLst>
            </p:cNvPr>
            <p:cNvSpPr/>
            <p:nvPr/>
          </p:nvSpPr>
          <p:spPr>
            <a:xfrm>
              <a:off x="1421704" y="1609595"/>
              <a:ext cx="10357137" cy="1121102"/>
            </a:xfrm>
            <a:prstGeom prst="roundRect">
              <a:avLst/>
            </a:prstGeom>
            <a:solidFill>
              <a:schemeClr val="accent1">
                <a:alpha val="3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31318FE9-A4F7-0354-C7AD-16B567176751}"/>
              </a:ext>
            </a:extLst>
          </p:cNvPr>
          <p:cNvSpPr/>
          <p:nvPr/>
        </p:nvSpPr>
        <p:spPr>
          <a:xfrm>
            <a:off x="3530254" y="2964426"/>
            <a:ext cx="3504727" cy="760196"/>
          </a:xfrm>
          <a:prstGeom prst="roundRect">
            <a:avLst/>
          </a:prstGeom>
          <a:solidFill>
            <a:schemeClr val="tx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: Rounded Corners 199">
            <a:extLst>
              <a:ext uri="{FF2B5EF4-FFF2-40B4-BE49-F238E27FC236}">
                <a16:creationId xmlns:a16="http://schemas.microsoft.com/office/drawing/2014/main" id="{D8D61F5B-D493-B40E-5BD8-AFC218F2E663}"/>
              </a:ext>
            </a:extLst>
          </p:cNvPr>
          <p:cNvSpPr/>
          <p:nvPr/>
        </p:nvSpPr>
        <p:spPr>
          <a:xfrm>
            <a:off x="7679772" y="2964925"/>
            <a:ext cx="2275389" cy="759698"/>
          </a:xfrm>
          <a:prstGeom prst="roundRect">
            <a:avLst/>
          </a:prstGeom>
          <a:solidFill>
            <a:schemeClr val="tx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: Rounded Corners 200">
            <a:extLst>
              <a:ext uri="{FF2B5EF4-FFF2-40B4-BE49-F238E27FC236}">
                <a16:creationId xmlns:a16="http://schemas.microsoft.com/office/drawing/2014/main" id="{ED8B2BEE-2175-C50E-D0BC-40FB355F4D43}"/>
              </a:ext>
            </a:extLst>
          </p:cNvPr>
          <p:cNvSpPr/>
          <p:nvPr/>
        </p:nvSpPr>
        <p:spPr>
          <a:xfrm>
            <a:off x="10468405" y="2960220"/>
            <a:ext cx="1339719" cy="764402"/>
          </a:xfrm>
          <a:prstGeom prst="roundRect">
            <a:avLst/>
          </a:prstGeom>
          <a:solidFill>
            <a:schemeClr val="tx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1068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28DC-195E-4A4E-AEBA-5E0D1DB03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Demo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ED456-3863-118A-D73B-C1C0D1590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1 - Dashboard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C9855A-3802-D0D6-3D57-5340644B2D7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CA" dirty="0"/>
              <a:t>Part 2- Pipeline</a:t>
            </a:r>
            <a:endParaRPr lang="en-US" dirty="0"/>
          </a:p>
        </p:txBody>
      </p:sp>
      <p:pic>
        <p:nvPicPr>
          <p:cNvPr id="5" name="Picture 4" descr="Scatter chart, qr code&#10;&#10;Description automatically generated">
            <a:extLst>
              <a:ext uri="{FF2B5EF4-FFF2-40B4-BE49-F238E27FC236}">
                <a16:creationId xmlns:a16="http://schemas.microsoft.com/office/drawing/2014/main" id="{56F58B5C-1EC0-B8F7-C005-8AFFADA30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095" y="200415"/>
            <a:ext cx="2232577" cy="223257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0182F3A-13D7-3A35-0509-1915A874CF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7964826"/>
              </p:ext>
            </p:extLst>
          </p:nvPr>
        </p:nvGraphicFramePr>
        <p:xfrm>
          <a:off x="1343069" y="2705200"/>
          <a:ext cx="2621420" cy="2418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060358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26B5-2F88-BA48-A996-4A13FDFA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Wins, Struggles and Way-outs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BDF8F-0AD5-5C43-9EF3-8679B9897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2A119-28D1-B54D-A879-A0DDEC296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86445"/>
            <a:ext cx="3036477" cy="2493275"/>
          </a:xfrm>
        </p:spPr>
        <p:txBody>
          <a:bodyPr>
            <a:normAutofit/>
          </a:bodyPr>
          <a:lstStyle/>
          <a:p>
            <a:r>
              <a:rPr lang="en-US" dirty="0"/>
              <a:t>Automated Cloud Data Pipeline</a:t>
            </a:r>
          </a:p>
          <a:p>
            <a:r>
              <a:rPr lang="en-US" dirty="0"/>
              <a:t>Hypothesis – Product connect</a:t>
            </a:r>
          </a:p>
          <a:p>
            <a:r>
              <a:rPr lang="en-US" b="1" dirty="0"/>
              <a:t>No PII</a:t>
            </a:r>
            <a:r>
              <a:rPr lang="en-US" dirty="0"/>
              <a:t> Data</a:t>
            </a:r>
          </a:p>
          <a:p>
            <a:r>
              <a:rPr lang="en-US" dirty="0"/>
              <a:t>API angle  </a:t>
            </a:r>
          </a:p>
          <a:p>
            <a:r>
              <a:rPr lang="en-US" dirty="0"/>
              <a:t>Multiple personal Learnings </a:t>
            </a:r>
          </a:p>
          <a:p>
            <a:r>
              <a:rPr lang="en-US" dirty="0"/>
              <a:t>No Cost involved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E5840-ED0D-0349-88F3-4E90A00949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Struggles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01285-85FB-FD43-9631-322998389AF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81898" y="2799146"/>
            <a:ext cx="3050628" cy="1942138"/>
          </a:xfrm>
        </p:spPr>
        <p:txBody>
          <a:bodyPr>
            <a:normAutofit fontScale="92500"/>
          </a:bodyPr>
          <a:lstStyle/>
          <a:p>
            <a:r>
              <a:rPr lang="en-CA" dirty="0"/>
              <a:t>Data</a:t>
            </a:r>
            <a:r>
              <a:rPr lang="en-US" dirty="0"/>
              <a:t> Collection &amp; Population size</a:t>
            </a:r>
          </a:p>
          <a:p>
            <a:r>
              <a:rPr lang="en-US" dirty="0"/>
              <a:t>Multi platform integration</a:t>
            </a:r>
          </a:p>
          <a:p>
            <a:r>
              <a:rPr lang="en-US" dirty="0"/>
              <a:t>Time window</a:t>
            </a:r>
          </a:p>
          <a:p>
            <a:r>
              <a:rPr lang="en-US" dirty="0"/>
              <a:t>Non-linear data</a:t>
            </a:r>
          </a:p>
          <a:p>
            <a:r>
              <a:rPr lang="en-US" dirty="0"/>
              <a:t>Finding correlation and data connect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20E658-15B8-6C4B-A736-3D89477467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Way-Outs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52F621-1B1F-5E49-939F-12BD1A0FD52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APIs</a:t>
            </a:r>
          </a:p>
          <a:p>
            <a:r>
              <a:rPr lang="en-US" dirty="0"/>
              <a:t>Setting Data boundaries</a:t>
            </a:r>
          </a:p>
          <a:p>
            <a:r>
              <a:rPr lang="en-US" dirty="0"/>
              <a:t>Setting Weights and Rules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50C3FA-D20D-3049-9C7F-6F37D4E022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6278D20-060E-1942-9A72-E600C02A82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  <a:endParaRPr lang="en-US" sz="110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FD06229-BFA1-7D4D-B1E0-0A9F7FBF1F7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17, 2023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9548341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1444</TotalTime>
  <Words>572</Words>
  <Application>Microsoft Office PowerPoint</Application>
  <PresentationFormat>Widescreen</PresentationFormat>
  <Paragraphs>129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Franklin Gothic Book</vt:lpstr>
      <vt:lpstr>Franklin Gothic Demi</vt:lpstr>
      <vt:lpstr>Söhne</vt:lpstr>
      <vt:lpstr>Wingdings</vt:lpstr>
      <vt:lpstr>Theme1</vt:lpstr>
      <vt:lpstr>Capstone Project</vt:lpstr>
      <vt:lpstr>Team</vt:lpstr>
      <vt:lpstr>Agenda</vt:lpstr>
      <vt:lpstr>Life of a Student</vt:lpstr>
      <vt:lpstr>Problem Statement</vt:lpstr>
      <vt:lpstr>Solution</vt:lpstr>
      <vt:lpstr>Data flow - Technologies</vt:lpstr>
      <vt:lpstr>Demo</vt:lpstr>
      <vt:lpstr>Wins, Struggles and Way-outs</vt:lpstr>
      <vt:lpstr>What’s Next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dc:creator>Rajvi Pinalbhai Mehta</dc:creator>
  <cp:lastModifiedBy>Amit Sharma</cp:lastModifiedBy>
  <cp:revision>30</cp:revision>
  <dcterms:created xsi:type="dcterms:W3CDTF">2023-04-14T19:54:32Z</dcterms:created>
  <dcterms:modified xsi:type="dcterms:W3CDTF">2023-04-17T23:05:06Z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